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6"/>
  </p:notesMasterIdLst>
  <p:sldIdLst>
    <p:sldId id="285" r:id="rId2"/>
    <p:sldId id="451" r:id="rId3"/>
    <p:sldId id="453" r:id="rId4"/>
    <p:sldId id="418" r:id="rId5"/>
    <p:sldId id="422" r:id="rId6"/>
    <p:sldId id="417" r:id="rId7"/>
    <p:sldId id="419" r:id="rId8"/>
    <p:sldId id="415" r:id="rId9"/>
    <p:sldId id="443" r:id="rId10"/>
    <p:sldId id="446" r:id="rId11"/>
    <p:sldId id="442" r:id="rId12"/>
    <p:sldId id="409" r:id="rId13"/>
    <p:sldId id="286" r:id="rId14"/>
    <p:sldId id="403" r:id="rId15"/>
    <p:sldId id="363" r:id="rId16"/>
    <p:sldId id="394" r:id="rId17"/>
    <p:sldId id="395" r:id="rId18"/>
    <p:sldId id="406" r:id="rId19"/>
    <p:sldId id="456" r:id="rId20"/>
    <p:sldId id="437" r:id="rId21"/>
    <p:sldId id="405" r:id="rId22"/>
    <p:sldId id="402" r:id="rId23"/>
    <p:sldId id="444" r:id="rId24"/>
    <p:sldId id="438" r:id="rId25"/>
    <p:sldId id="436" r:id="rId26"/>
    <p:sldId id="413" r:id="rId27"/>
    <p:sldId id="414" r:id="rId28"/>
    <p:sldId id="454" r:id="rId29"/>
    <p:sldId id="397" r:id="rId30"/>
    <p:sldId id="439" r:id="rId31"/>
    <p:sldId id="410" r:id="rId32"/>
    <p:sldId id="399" r:id="rId33"/>
    <p:sldId id="455" r:id="rId34"/>
    <p:sldId id="435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NI-Aptima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NI-Aptima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FFFF"/>
    <a:srgbClr val="00FF00"/>
    <a:srgbClr val="FFCCCC"/>
    <a:srgbClr val="FFFFFF"/>
    <a:srgbClr val="FFFFCC"/>
    <a:srgbClr val="0000CC"/>
    <a:srgbClr val="FF0000"/>
    <a:srgbClr val="FFFF0B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71" d="100"/>
          <a:sy n="71" d="100"/>
        </p:scale>
        <p:origin x="12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D99357-D9E5-47F3-A5DE-F6E81B63D70E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ADD42AC-7986-4DBC-BB19-230A6083F1EB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1</a:t>
          </a:r>
        </a:p>
      </dgm:t>
    </dgm:pt>
    <dgm:pt modelId="{DDD03845-D15B-445B-8403-441F6AC44B38}" type="parTrans" cxnId="{D9E9BC85-EBF5-4843-9AEE-DA82BAAE35BE}">
      <dgm:prSet/>
      <dgm:spPr/>
      <dgm:t>
        <a:bodyPr/>
        <a:lstStyle/>
        <a:p>
          <a:endParaRPr lang="en-US"/>
        </a:p>
      </dgm:t>
    </dgm:pt>
    <dgm:pt modelId="{912E3376-43BB-40ED-87F5-8984B3152E36}" type="sibTrans" cxnId="{D9E9BC85-EBF5-4843-9AEE-DA82BAAE35BE}">
      <dgm:prSet/>
      <dgm:spPr/>
      <dgm:t>
        <a:bodyPr/>
        <a:lstStyle/>
        <a:p>
          <a:endParaRPr lang="en-US"/>
        </a:p>
      </dgm:t>
    </dgm:pt>
    <dgm:pt modelId="{C1BAB56D-92FC-4549-8DF5-FE10B7593657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2</a:t>
          </a:r>
        </a:p>
      </dgm:t>
    </dgm:pt>
    <dgm:pt modelId="{ED156082-EE31-4385-8716-E72D40649CE6}" type="parTrans" cxnId="{A851A5BD-45F5-4C27-84B4-0289DF908A23}">
      <dgm:prSet/>
      <dgm:spPr/>
      <dgm:t>
        <a:bodyPr/>
        <a:lstStyle/>
        <a:p>
          <a:endParaRPr lang="en-US"/>
        </a:p>
      </dgm:t>
    </dgm:pt>
    <dgm:pt modelId="{4C2C71A0-03C6-4479-A405-980B0ADD5EC1}" type="sibTrans" cxnId="{A851A5BD-45F5-4C27-84B4-0289DF908A23}">
      <dgm:prSet/>
      <dgm:spPr/>
      <dgm:t>
        <a:bodyPr/>
        <a:lstStyle/>
        <a:p>
          <a:endParaRPr lang="en-US"/>
        </a:p>
      </dgm:t>
    </dgm:pt>
    <dgm:pt modelId="{1F53F23A-7329-49D2-8022-AE1C8C3F3FDE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3</a:t>
          </a:r>
        </a:p>
      </dgm:t>
    </dgm:pt>
    <dgm:pt modelId="{1A5CAFDC-89D6-40C0-AE73-76CD10F221B5}" type="parTrans" cxnId="{48619FD8-FF04-4EEF-84CF-24FE49835EF9}">
      <dgm:prSet/>
      <dgm:spPr/>
      <dgm:t>
        <a:bodyPr/>
        <a:lstStyle/>
        <a:p>
          <a:endParaRPr lang="en-US"/>
        </a:p>
      </dgm:t>
    </dgm:pt>
    <dgm:pt modelId="{D6114EDD-5D64-40E6-8AE2-3F1A82663671}" type="sibTrans" cxnId="{48619FD8-FF04-4EEF-84CF-24FE49835EF9}">
      <dgm:prSet/>
      <dgm:spPr/>
      <dgm:t>
        <a:bodyPr/>
        <a:lstStyle/>
        <a:p>
          <a:endParaRPr lang="en-US"/>
        </a:p>
      </dgm:t>
    </dgm:pt>
    <dgm:pt modelId="{136D7920-E3CD-4989-92D7-2CFCEDD1CBA6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……</a:t>
          </a:r>
        </a:p>
      </dgm:t>
    </dgm:pt>
    <dgm:pt modelId="{485AAC55-B5FD-4BB4-A11E-A4B09FB0D614}" type="parTrans" cxnId="{2EC90C11-CAF8-4F34-B8D9-ADC980092737}">
      <dgm:prSet/>
      <dgm:spPr/>
      <dgm:t>
        <a:bodyPr/>
        <a:lstStyle/>
        <a:p>
          <a:endParaRPr lang="en-US"/>
        </a:p>
      </dgm:t>
    </dgm:pt>
    <dgm:pt modelId="{4FA6E213-73EB-49EA-811E-9A5420BF2CB5}" type="sibTrans" cxnId="{2EC90C11-CAF8-4F34-B8D9-ADC980092737}">
      <dgm:prSet/>
      <dgm:spPr/>
      <dgm:t>
        <a:bodyPr/>
        <a:lstStyle/>
        <a:p>
          <a:endParaRPr lang="en-US"/>
        </a:p>
      </dgm:t>
    </dgm:pt>
    <dgm:pt modelId="{24B16536-E91C-4DCC-A529-DD3EEBC04910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n</a:t>
          </a:r>
        </a:p>
      </dgm:t>
    </dgm:pt>
    <dgm:pt modelId="{3D80B5FF-2C2F-4EE9-BFCE-12C50564A34F}" type="parTrans" cxnId="{89F2D2D9-8F04-437A-9ED4-C276584CCB49}">
      <dgm:prSet/>
      <dgm:spPr/>
      <dgm:t>
        <a:bodyPr/>
        <a:lstStyle/>
        <a:p>
          <a:endParaRPr lang="en-US"/>
        </a:p>
      </dgm:t>
    </dgm:pt>
    <dgm:pt modelId="{943F9A28-EF1A-4946-8563-8988DA232AB5}" type="sibTrans" cxnId="{89F2D2D9-8F04-437A-9ED4-C276584CCB49}">
      <dgm:prSet/>
      <dgm:spPr/>
      <dgm:t>
        <a:bodyPr/>
        <a:lstStyle/>
        <a:p>
          <a:endParaRPr lang="en-US"/>
        </a:p>
      </dgm:t>
    </dgm:pt>
    <dgm:pt modelId="{2299FB04-75AF-4D3E-840C-E8540D77CE6E}" type="pres">
      <dgm:prSet presAssocID="{27D99357-D9E5-47F3-A5DE-F6E81B63D7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CC2074-DA71-4690-92DF-7962FD7ACBD8}" type="pres">
      <dgm:prSet presAssocID="{27D99357-D9E5-47F3-A5DE-F6E81B63D70E}" presName="cycle" presStyleCnt="0"/>
      <dgm:spPr/>
    </dgm:pt>
    <dgm:pt modelId="{4B30ACF8-EB0F-422B-9C50-C336C26DF7A3}" type="pres">
      <dgm:prSet presAssocID="{9ADD42AC-7986-4DBC-BB19-230A6083F1E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75AD9-2370-4FEC-9270-E5B6CC5E42ED}" type="pres">
      <dgm:prSet presAssocID="{912E3376-43BB-40ED-87F5-8984B3152E36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8BD914E8-27F0-4A78-B8B1-2CD99BF934E2}" type="pres">
      <dgm:prSet presAssocID="{C1BAB56D-92FC-4549-8DF5-FE10B7593657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07C45-BAF1-4117-AD7C-C6D622CAE306}" type="pres">
      <dgm:prSet presAssocID="{1F53F23A-7329-49D2-8022-AE1C8C3F3FDE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57B1AC-7867-4D98-9596-A4A6EB7AC8BE}" type="pres">
      <dgm:prSet presAssocID="{136D7920-E3CD-4989-92D7-2CFCEDD1CBA6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361E55-D956-455B-8212-D920991D3470}" type="pres">
      <dgm:prSet presAssocID="{24B16536-E91C-4DCC-A529-DD3EEBC04910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5CF32E-F1D8-4F81-BA5A-CC5A37C4DD0B}" type="presOf" srcId="{9ADD42AC-7986-4DBC-BB19-230A6083F1EB}" destId="{4B30ACF8-EB0F-422B-9C50-C336C26DF7A3}" srcOrd="0" destOrd="0" presId="urn:microsoft.com/office/officeart/2005/8/layout/cycle3"/>
    <dgm:cxn modelId="{48B8F98A-38DB-453D-AA95-6D5FB8D93694}" type="presOf" srcId="{1F53F23A-7329-49D2-8022-AE1C8C3F3FDE}" destId="{B7607C45-BAF1-4117-AD7C-C6D622CAE306}" srcOrd="0" destOrd="0" presId="urn:microsoft.com/office/officeart/2005/8/layout/cycle3"/>
    <dgm:cxn modelId="{206B7BF9-A3CB-4FEF-82BC-226C0A16B98B}" type="presOf" srcId="{912E3376-43BB-40ED-87F5-8984B3152E36}" destId="{D7B75AD9-2370-4FEC-9270-E5B6CC5E42ED}" srcOrd="0" destOrd="0" presId="urn:microsoft.com/office/officeart/2005/8/layout/cycle3"/>
    <dgm:cxn modelId="{8E56F4BF-99E2-414C-86E5-BD3F6E24CB77}" type="presOf" srcId="{C1BAB56D-92FC-4549-8DF5-FE10B7593657}" destId="{8BD914E8-27F0-4A78-B8B1-2CD99BF934E2}" srcOrd="0" destOrd="0" presId="urn:microsoft.com/office/officeart/2005/8/layout/cycle3"/>
    <dgm:cxn modelId="{A851A5BD-45F5-4C27-84B4-0289DF908A23}" srcId="{27D99357-D9E5-47F3-A5DE-F6E81B63D70E}" destId="{C1BAB56D-92FC-4549-8DF5-FE10B7593657}" srcOrd="1" destOrd="0" parTransId="{ED156082-EE31-4385-8716-E72D40649CE6}" sibTransId="{4C2C71A0-03C6-4479-A405-980B0ADD5EC1}"/>
    <dgm:cxn modelId="{9BA439BE-BA24-4B5F-8636-21E65406329E}" type="presOf" srcId="{24B16536-E91C-4DCC-A529-DD3EEBC04910}" destId="{75361E55-D956-455B-8212-D920991D3470}" srcOrd="0" destOrd="0" presId="urn:microsoft.com/office/officeart/2005/8/layout/cycle3"/>
    <dgm:cxn modelId="{2EC90C11-CAF8-4F34-B8D9-ADC980092737}" srcId="{27D99357-D9E5-47F3-A5DE-F6E81B63D70E}" destId="{136D7920-E3CD-4989-92D7-2CFCEDD1CBA6}" srcOrd="3" destOrd="0" parTransId="{485AAC55-B5FD-4BB4-A11E-A4B09FB0D614}" sibTransId="{4FA6E213-73EB-49EA-811E-9A5420BF2CB5}"/>
    <dgm:cxn modelId="{41336467-BC8D-4C14-AE86-6F508E925AC2}" type="presOf" srcId="{136D7920-E3CD-4989-92D7-2CFCEDD1CBA6}" destId="{AA57B1AC-7867-4D98-9596-A4A6EB7AC8BE}" srcOrd="0" destOrd="0" presId="urn:microsoft.com/office/officeart/2005/8/layout/cycle3"/>
    <dgm:cxn modelId="{89F2D2D9-8F04-437A-9ED4-C276584CCB49}" srcId="{27D99357-D9E5-47F3-A5DE-F6E81B63D70E}" destId="{24B16536-E91C-4DCC-A529-DD3EEBC04910}" srcOrd="4" destOrd="0" parTransId="{3D80B5FF-2C2F-4EE9-BFCE-12C50564A34F}" sibTransId="{943F9A28-EF1A-4946-8563-8988DA232AB5}"/>
    <dgm:cxn modelId="{D9E9BC85-EBF5-4843-9AEE-DA82BAAE35BE}" srcId="{27D99357-D9E5-47F3-A5DE-F6E81B63D70E}" destId="{9ADD42AC-7986-4DBC-BB19-230A6083F1EB}" srcOrd="0" destOrd="0" parTransId="{DDD03845-D15B-445B-8403-441F6AC44B38}" sibTransId="{912E3376-43BB-40ED-87F5-8984B3152E36}"/>
    <dgm:cxn modelId="{A0B3A396-0059-4CE6-AEBD-DC8E48A670FA}" type="presOf" srcId="{27D99357-D9E5-47F3-A5DE-F6E81B63D70E}" destId="{2299FB04-75AF-4D3E-840C-E8540D77CE6E}" srcOrd="0" destOrd="0" presId="urn:microsoft.com/office/officeart/2005/8/layout/cycle3"/>
    <dgm:cxn modelId="{48619FD8-FF04-4EEF-84CF-24FE49835EF9}" srcId="{27D99357-D9E5-47F3-A5DE-F6E81B63D70E}" destId="{1F53F23A-7329-49D2-8022-AE1C8C3F3FDE}" srcOrd="2" destOrd="0" parTransId="{1A5CAFDC-89D6-40C0-AE73-76CD10F221B5}" sibTransId="{D6114EDD-5D64-40E6-8AE2-3F1A82663671}"/>
    <dgm:cxn modelId="{76579AF6-CF8A-4F49-B55A-01394193D536}" type="presParOf" srcId="{2299FB04-75AF-4D3E-840C-E8540D77CE6E}" destId="{DDCC2074-DA71-4690-92DF-7962FD7ACBD8}" srcOrd="0" destOrd="0" presId="urn:microsoft.com/office/officeart/2005/8/layout/cycle3"/>
    <dgm:cxn modelId="{AFF5F209-04ED-43C4-95ED-9EAF5DE4EEE9}" type="presParOf" srcId="{DDCC2074-DA71-4690-92DF-7962FD7ACBD8}" destId="{4B30ACF8-EB0F-422B-9C50-C336C26DF7A3}" srcOrd="0" destOrd="0" presId="urn:microsoft.com/office/officeart/2005/8/layout/cycle3"/>
    <dgm:cxn modelId="{62386C8E-B5D8-4013-B463-AE0F48BD5A28}" type="presParOf" srcId="{DDCC2074-DA71-4690-92DF-7962FD7ACBD8}" destId="{D7B75AD9-2370-4FEC-9270-E5B6CC5E42ED}" srcOrd="1" destOrd="0" presId="urn:microsoft.com/office/officeart/2005/8/layout/cycle3"/>
    <dgm:cxn modelId="{EB381601-E1FB-43D7-A5FD-FD10E54E4605}" type="presParOf" srcId="{DDCC2074-DA71-4690-92DF-7962FD7ACBD8}" destId="{8BD914E8-27F0-4A78-B8B1-2CD99BF934E2}" srcOrd="2" destOrd="0" presId="urn:microsoft.com/office/officeart/2005/8/layout/cycle3"/>
    <dgm:cxn modelId="{4F37FE25-5578-4A1F-9E00-8398DC3FFA9E}" type="presParOf" srcId="{DDCC2074-DA71-4690-92DF-7962FD7ACBD8}" destId="{B7607C45-BAF1-4117-AD7C-C6D622CAE306}" srcOrd="3" destOrd="0" presId="urn:microsoft.com/office/officeart/2005/8/layout/cycle3"/>
    <dgm:cxn modelId="{32A1DCA4-3043-47A4-B854-FA40F1D9EB9E}" type="presParOf" srcId="{DDCC2074-DA71-4690-92DF-7962FD7ACBD8}" destId="{AA57B1AC-7867-4D98-9596-A4A6EB7AC8BE}" srcOrd="4" destOrd="0" presId="urn:microsoft.com/office/officeart/2005/8/layout/cycle3"/>
    <dgm:cxn modelId="{7C9416FF-A036-4A81-B247-D847F5908B70}" type="presParOf" srcId="{DDCC2074-DA71-4690-92DF-7962FD7ACBD8}" destId="{75361E55-D956-455B-8212-D920991D3470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D99357-D9E5-47F3-A5DE-F6E81B63D70E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ADD42AC-7986-4DBC-BB19-230A6083F1EB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1</a:t>
          </a:r>
        </a:p>
      </dgm:t>
    </dgm:pt>
    <dgm:pt modelId="{DDD03845-D15B-445B-8403-441F6AC44B38}" type="parTrans" cxnId="{D9E9BC85-EBF5-4843-9AEE-DA82BAAE35BE}">
      <dgm:prSet/>
      <dgm:spPr/>
      <dgm:t>
        <a:bodyPr/>
        <a:lstStyle/>
        <a:p>
          <a:endParaRPr lang="en-US"/>
        </a:p>
      </dgm:t>
    </dgm:pt>
    <dgm:pt modelId="{912E3376-43BB-40ED-87F5-8984B3152E36}" type="sibTrans" cxnId="{D9E9BC85-EBF5-4843-9AEE-DA82BAAE35BE}">
      <dgm:prSet/>
      <dgm:spPr/>
      <dgm:t>
        <a:bodyPr/>
        <a:lstStyle/>
        <a:p>
          <a:endParaRPr lang="en-US"/>
        </a:p>
      </dgm:t>
    </dgm:pt>
    <dgm:pt modelId="{C1BAB56D-92FC-4549-8DF5-FE10B7593657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2</a:t>
          </a:r>
        </a:p>
      </dgm:t>
    </dgm:pt>
    <dgm:pt modelId="{ED156082-EE31-4385-8716-E72D40649CE6}" type="parTrans" cxnId="{A851A5BD-45F5-4C27-84B4-0289DF908A23}">
      <dgm:prSet/>
      <dgm:spPr/>
      <dgm:t>
        <a:bodyPr/>
        <a:lstStyle/>
        <a:p>
          <a:endParaRPr lang="en-US"/>
        </a:p>
      </dgm:t>
    </dgm:pt>
    <dgm:pt modelId="{4C2C71A0-03C6-4479-A405-980B0ADD5EC1}" type="sibTrans" cxnId="{A851A5BD-45F5-4C27-84B4-0289DF908A23}">
      <dgm:prSet/>
      <dgm:spPr/>
      <dgm:t>
        <a:bodyPr/>
        <a:lstStyle/>
        <a:p>
          <a:endParaRPr lang="en-US"/>
        </a:p>
      </dgm:t>
    </dgm:pt>
    <dgm:pt modelId="{1F53F23A-7329-49D2-8022-AE1C8C3F3FDE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3</a:t>
          </a:r>
        </a:p>
      </dgm:t>
    </dgm:pt>
    <dgm:pt modelId="{1A5CAFDC-89D6-40C0-AE73-76CD10F221B5}" type="parTrans" cxnId="{48619FD8-FF04-4EEF-84CF-24FE49835EF9}">
      <dgm:prSet/>
      <dgm:spPr/>
      <dgm:t>
        <a:bodyPr/>
        <a:lstStyle/>
        <a:p>
          <a:endParaRPr lang="en-US"/>
        </a:p>
      </dgm:t>
    </dgm:pt>
    <dgm:pt modelId="{D6114EDD-5D64-40E6-8AE2-3F1A82663671}" type="sibTrans" cxnId="{48619FD8-FF04-4EEF-84CF-24FE49835EF9}">
      <dgm:prSet/>
      <dgm:spPr/>
      <dgm:t>
        <a:bodyPr/>
        <a:lstStyle/>
        <a:p>
          <a:endParaRPr lang="en-US"/>
        </a:p>
      </dgm:t>
    </dgm:pt>
    <dgm:pt modelId="{136D7920-E3CD-4989-92D7-2CFCEDD1CBA6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……</a:t>
          </a:r>
        </a:p>
      </dgm:t>
    </dgm:pt>
    <dgm:pt modelId="{485AAC55-B5FD-4BB4-A11E-A4B09FB0D614}" type="parTrans" cxnId="{2EC90C11-CAF8-4F34-B8D9-ADC980092737}">
      <dgm:prSet/>
      <dgm:spPr/>
      <dgm:t>
        <a:bodyPr/>
        <a:lstStyle/>
        <a:p>
          <a:endParaRPr lang="en-US"/>
        </a:p>
      </dgm:t>
    </dgm:pt>
    <dgm:pt modelId="{4FA6E213-73EB-49EA-811E-9A5420BF2CB5}" type="sibTrans" cxnId="{2EC90C11-CAF8-4F34-B8D9-ADC980092737}">
      <dgm:prSet/>
      <dgm:spPr/>
      <dgm:t>
        <a:bodyPr/>
        <a:lstStyle/>
        <a:p>
          <a:endParaRPr lang="en-US"/>
        </a:p>
      </dgm:t>
    </dgm:pt>
    <dgm:pt modelId="{24B16536-E91C-4DCC-A529-DD3EEBC04910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Tầng n</a:t>
          </a:r>
        </a:p>
      </dgm:t>
    </dgm:pt>
    <dgm:pt modelId="{3D80B5FF-2C2F-4EE9-BFCE-12C50564A34F}" type="parTrans" cxnId="{89F2D2D9-8F04-437A-9ED4-C276584CCB49}">
      <dgm:prSet/>
      <dgm:spPr/>
      <dgm:t>
        <a:bodyPr/>
        <a:lstStyle/>
        <a:p>
          <a:endParaRPr lang="en-US"/>
        </a:p>
      </dgm:t>
    </dgm:pt>
    <dgm:pt modelId="{943F9A28-EF1A-4946-8563-8988DA232AB5}" type="sibTrans" cxnId="{89F2D2D9-8F04-437A-9ED4-C276584CCB49}">
      <dgm:prSet/>
      <dgm:spPr/>
      <dgm:t>
        <a:bodyPr/>
        <a:lstStyle/>
        <a:p>
          <a:endParaRPr lang="en-US"/>
        </a:p>
      </dgm:t>
    </dgm:pt>
    <dgm:pt modelId="{2299FB04-75AF-4D3E-840C-E8540D77CE6E}" type="pres">
      <dgm:prSet presAssocID="{27D99357-D9E5-47F3-A5DE-F6E81B63D7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CC2074-DA71-4690-92DF-7962FD7ACBD8}" type="pres">
      <dgm:prSet presAssocID="{27D99357-D9E5-47F3-A5DE-F6E81B63D70E}" presName="cycle" presStyleCnt="0"/>
      <dgm:spPr/>
    </dgm:pt>
    <dgm:pt modelId="{4B30ACF8-EB0F-422B-9C50-C336C26DF7A3}" type="pres">
      <dgm:prSet presAssocID="{9ADD42AC-7986-4DBC-BB19-230A6083F1E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B75AD9-2370-4FEC-9270-E5B6CC5E42ED}" type="pres">
      <dgm:prSet presAssocID="{912E3376-43BB-40ED-87F5-8984B3152E36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8BD914E8-27F0-4A78-B8B1-2CD99BF934E2}" type="pres">
      <dgm:prSet presAssocID="{C1BAB56D-92FC-4549-8DF5-FE10B7593657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607C45-BAF1-4117-AD7C-C6D622CAE306}" type="pres">
      <dgm:prSet presAssocID="{1F53F23A-7329-49D2-8022-AE1C8C3F3FDE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57B1AC-7867-4D98-9596-A4A6EB7AC8BE}" type="pres">
      <dgm:prSet presAssocID="{136D7920-E3CD-4989-92D7-2CFCEDD1CBA6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361E55-D956-455B-8212-D920991D3470}" type="pres">
      <dgm:prSet presAssocID="{24B16536-E91C-4DCC-A529-DD3EEBC04910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1CCF5C-866E-4EF7-BA75-EE3D25F700CA}" type="presOf" srcId="{136D7920-E3CD-4989-92D7-2CFCEDD1CBA6}" destId="{AA57B1AC-7867-4D98-9596-A4A6EB7AC8BE}" srcOrd="0" destOrd="0" presId="urn:microsoft.com/office/officeart/2005/8/layout/cycle3"/>
    <dgm:cxn modelId="{58C57758-823E-4E38-A8C8-064A0A20EDED}" type="presOf" srcId="{1F53F23A-7329-49D2-8022-AE1C8C3F3FDE}" destId="{B7607C45-BAF1-4117-AD7C-C6D622CAE306}" srcOrd="0" destOrd="0" presId="urn:microsoft.com/office/officeart/2005/8/layout/cycle3"/>
    <dgm:cxn modelId="{D326F22B-315B-4761-AE44-46704E35380A}" type="presOf" srcId="{27D99357-D9E5-47F3-A5DE-F6E81B63D70E}" destId="{2299FB04-75AF-4D3E-840C-E8540D77CE6E}" srcOrd="0" destOrd="0" presId="urn:microsoft.com/office/officeart/2005/8/layout/cycle3"/>
    <dgm:cxn modelId="{1C8CC762-468E-475B-B7CD-A92D1F067E8D}" type="presOf" srcId="{24B16536-E91C-4DCC-A529-DD3EEBC04910}" destId="{75361E55-D956-455B-8212-D920991D3470}" srcOrd="0" destOrd="0" presId="urn:microsoft.com/office/officeart/2005/8/layout/cycle3"/>
    <dgm:cxn modelId="{48619FD8-FF04-4EEF-84CF-24FE49835EF9}" srcId="{27D99357-D9E5-47F3-A5DE-F6E81B63D70E}" destId="{1F53F23A-7329-49D2-8022-AE1C8C3F3FDE}" srcOrd="2" destOrd="0" parTransId="{1A5CAFDC-89D6-40C0-AE73-76CD10F221B5}" sibTransId="{D6114EDD-5D64-40E6-8AE2-3F1A82663671}"/>
    <dgm:cxn modelId="{89F2D2D9-8F04-437A-9ED4-C276584CCB49}" srcId="{27D99357-D9E5-47F3-A5DE-F6E81B63D70E}" destId="{24B16536-E91C-4DCC-A529-DD3EEBC04910}" srcOrd="4" destOrd="0" parTransId="{3D80B5FF-2C2F-4EE9-BFCE-12C50564A34F}" sibTransId="{943F9A28-EF1A-4946-8563-8988DA232AB5}"/>
    <dgm:cxn modelId="{2EC90C11-CAF8-4F34-B8D9-ADC980092737}" srcId="{27D99357-D9E5-47F3-A5DE-F6E81B63D70E}" destId="{136D7920-E3CD-4989-92D7-2CFCEDD1CBA6}" srcOrd="3" destOrd="0" parTransId="{485AAC55-B5FD-4BB4-A11E-A4B09FB0D614}" sibTransId="{4FA6E213-73EB-49EA-811E-9A5420BF2CB5}"/>
    <dgm:cxn modelId="{54F7DF04-A9C3-49E4-B666-649E9E253C42}" type="presOf" srcId="{C1BAB56D-92FC-4549-8DF5-FE10B7593657}" destId="{8BD914E8-27F0-4A78-B8B1-2CD99BF934E2}" srcOrd="0" destOrd="0" presId="urn:microsoft.com/office/officeart/2005/8/layout/cycle3"/>
    <dgm:cxn modelId="{D9E9BC85-EBF5-4843-9AEE-DA82BAAE35BE}" srcId="{27D99357-D9E5-47F3-A5DE-F6E81B63D70E}" destId="{9ADD42AC-7986-4DBC-BB19-230A6083F1EB}" srcOrd="0" destOrd="0" parTransId="{DDD03845-D15B-445B-8403-441F6AC44B38}" sibTransId="{912E3376-43BB-40ED-87F5-8984B3152E36}"/>
    <dgm:cxn modelId="{A851A5BD-45F5-4C27-84B4-0289DF908A23}" srcId="{27D99357-D9E5-47F3-A5DE-F6E81B63D70E}" destId="{C1BAB56D-92FC-4549-8DF5-FE10B7593657}" srcOrd="1" destOrd="0" parTransId="{ED156082-EE31-4385-8716-E72D40649CE6}" sibTransId="{4C2C71A0-03C6-4479-A405-980B0ADD5EC1}"/>
    <dgm:cxn modelId="{4440892A-D61D-4162-A43B-3EFA06DAD1CA}" type="presOf" srcId="{912E3376-43BB-40ED-87F5-8984B3152E36}" destId="{D7B75AD9-2370-4FEC-9270-E5B6CC5E42ED}" srcOrd="0" destOrd="0" presId="urn:microsoft.com/office/officeart/2005/8/layout/cycle3"/>
    <dgm:cxn modelId="{0638A434-073D-4E3D-A88D-FE778865A779}" type="presOf" srcId="{9ADD42AC-7986-4DBC-BB19-230A6083F1EB}" destId="{4B30ACF8-EB0F-422B-9C50-C336C26DF7A3}" srcOrd="0" destOrd="0" presId="urn:microsoft.com/office/officeart/2005/8/layout/cycle3"/>
    <dgm:cxn modelId="{ED56B38F-C406-4BBB-AB75-B5B89CEA6F92}" type="presParOf" srcId="{2299FB04-75AF-4D3E-840C-E8540D77CE6E}" destId="{DDCC2074-DA71-4690-92DF-7962FD7ACBD8}" srcOrd="0" destOrd="0" presId="urn:microsoft.com/office/officeart/2005/8/layout/cycle3"/>
    <dgm:cxn modelId="{7DDA96C7-8DC4-4CEB-9563-2151F6EE1056}" type="presParOf" srcId="{DDCC2074-DA71-4690-92DF-7962FD7ACBD8}" destId="{4B30ACF8-EB0F-422B-9C50-C336C26DF7A3}" srcOrd="0" destOrd="0" presId="urn:microsoft.com/office/officeart/2005/8/layout/cycle3"/>
    <dgm:cxn modelId="{C7B6C895-1D36-4C60-9F36-A222086B1F80}" type="presParOf" srcId="{DDCC2074-DA71-4690-92DF-7962FD7ACBD8}" destId="{D7B75AD9-2370-4FEC-9270-E5B6CC5E42ED}" srcOrd="1" destOrd="0" presId="urn:microsoft.com/office/officeart/2005/8/layout/cycle3"/>
    <dgm:cxn modelId="{08E85770-C190-4399-834B-49A6B1E11118}" type="presParOf" srcId="{DDCC2074-DA71-4690-92DF-7962FD7ACBD8}" destId="{8BD914E8-27F0-4A78-B8B1-2CD99BF934E2}" srcOrd="2" destOrd="0" presId="urn:microsoft.com/office/officeart/2005/8/layout/cycle3"/>
    <dgm:cxn modelId="{24B63BC0-5E51-4979-ABB9-711DE9C70421}" type="presParOf" srcId="{DDCC2074-DA71-4690-92DF-7962FD7ACBD8}" destId="{B7607C45-BAF1-4117-AD7C-C6D622CAE306}" srcOrd="3" destOrd="0" presId="urn:microsoft.com/office/officeart/2005/8/layout/cycle3"/>
    <dgm:cxn modelId="{88D7E034-F93A-4849-AA40-0A0BDB7A4CF4}" type="presParOf" srcId="{DDCC2074-DA71-4690-92DF-7962FD7ACBD8}" destId="{AA57B1AC-7867-4D98-9596-A4A6EB7AC8BE}" srcOrd="4" destOrd="0" presId="urn:microsoft.com/office/officeart/2005/8/layout/cycle3"/>
    <dgm:cxn modelId="{1EA4B8DA-A825-4611-A112-C5D348838133}" type="presParOf" srcId="{DDCC2074-DA71-4690-92DF-7962FD7ACBD8}" destId="{75361E55-D956-455B-8212-D920991D3470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28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8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D4FE04A-B5BC-4FFD-93C3-F9CD4B9F6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9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12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83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0AF388-A174-4306-B086-657552D5EE0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23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0AF388-A174-4306-B086-657552D5EE0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43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E84545-D7CA-4F69-BC80-010CBADBA53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82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807B73-C57B-4FC4-A46B-4DD8846266B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39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16F6C-0079-40B0-97EF-6A848A66241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398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4C7A65-B09A-40FD-8D6F-875FC817109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76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4C7A65-B09A-40FD-8D6F-875FC817109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79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4C7A65-B09A-40FD-8D6F-875FC817109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56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657F15-0E7A-4001-95C2-F0D64F9BBB49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26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88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A6CD5F-D6E2-4A00-BF47-B04E25B6897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419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371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864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980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1113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426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6611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8534CE-2E2E-43E5-B58B-9B838E5C5A8D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8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88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14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52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12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127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711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EBCB4-4C4A-433D-A96D-6518B2E625B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3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63D9F0-C14B-426B-8C8F-421AD9489F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935F90-8FC0-4C6E-B70A-7AAB065EFB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E1D1B3-E64B-4788-8FAA-12B4B5F479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5DF93C-4006-4BD9-9C30-4A3451A5E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27D6F0-DC0B-432E-B067-4605F71E02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78DC30-E9FC-423C-9582-7BA08485A6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7D1AE5-F792-4F6E-990D-2152167EE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B248E0-3EA7-4604-9974-4FBCA346E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BC2D76-32B9-4C18-A509-D93E2F8C5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B8F634-602F-40F1-99BD-02EEEA8F46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790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780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CCD84-EB58-4DBC-BD0C-3C93E0C8A6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0E1EC29-44D8-46A8-9D54-13981D8FC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slide" Target="slide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slide" Target="slide25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40865" y="176191"/>
            <a:ext cx="768723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TRƯỜNG CĐKT LÝ TỰ 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TRỌNG TP. HCM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KHOA CN ĐIỆN – ĐIỆN TỬ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1365" y="5949748"/>
            <a:ext cx="88212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GIÁO VIÊN: NGUYỄN THỊ TỐ NGA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3500" cy="12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orizontal Scroll 4"/>
          <p:cNvSpPr/>
          <p:nvPr/>
        </p:nvSpPr>
        <p:spPr>
          <a:xfrm>
            <a:off x="325717" y="2044700"/>
            <a:ext cx="8492565" cy="1765300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CHÀO MỪNG HỘI THI GIÁO VIÊN DẠY GIỎI 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NĂM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HỌC 2015 -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2016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49681"/>
            <a:ext cx="9144000" cy="45719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54000">
                <a:srgbClr val="FFFF00"/>
              </a:gs>
              <a:gs pos="25000">
                <a:srgbClr val="BA0066"/>
              </a:gs>
              <a:gs pos="79000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flipH="1">
            <a:off x="0" y="12954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9347" y="347663"/>
            <a:ext cx="8673353" cy="914400"/>
          </a:xfrm>
        </p:spPr>
        <p:txBody>
          <a:bodyPr/>
          <a:lstStyle/>
          <a:p>
            <a:pPr algn="ctr"/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guyên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lý hoạt động của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dirty="0" smtClean="0">
                <a:solidFill>
                  <a:srgbClr val="FFFF00"/>
                </a:solidFill>
              </a:rPr>
              <a:t>van đảo chiều 5/2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" name="vdc tg lau ho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791" y="1719263"/>
            <a:ext cx="7586663" cy="4572000"/>
          </a:xfrm>
        </p:spPr>
      </p:pic>
    </p:spTree>
    <p:extLst>
      <p:ext uri="{BB962C8B-B14F-4D97-AF65-F5344CB8AC3E}">
        <p14:creationId xmlns:p14="http://schemas.microsoft.com/office/powerpoint/2010/main" val="422087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474" y="173598"/>
            <a:ext cx="8103288" cy="914400"/>
          </a:xfrm>
        </p:spPr>
        <p:txBody>
          <a:bodyPr/>
          <a:lstStyle/>
          <a:p>
            <a:pPr algn="ctr"/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Nguyên lý hoạt động của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dirty="0" smtClean="0">
                <a:solidFill>
                  <a:srgbClr val="FFFF00"/>
                </a:solidFill>
              </a:rPr>
              <a:t>công tắc hành trình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tht tg lau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8090" y="1677147"/>
            <a:ext cx="7095498" cy="455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3538" y="112077"/>
            <a:ext cx="85518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err="1">
                <a:latin typeface="Tahoma" pitchFamily="34" charset="0"/>
                <a:cs typeface="Tahoma" pitchFamily="34" charset="0"/>
              </a:rPr>
              <a:t>Mô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hình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máy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dập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khuôn</a:t>
            </a:r>
            <a:endParaRPr lang="en-US" sz="280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0" name="ung dung 0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2182" y="712693"/>
            <a:ext cx="9186182" cy="6200673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 rot="20503599">
            <a:off x="1855744" y="3716366"/>
            <a:ext cx="1565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Xi </a:t>
            </a:r>
            <a:r>
              <a:rPr lang="en-US" sz="2400" b="1" err="1">
                <a:solidFill>
                  <a:schemeClr val="bg1"/>
                </a:solidFill>
              </a:rPr>
              <a:t>lanh</a:t>
            </a:r>
            <a:r>
              <a:rPr lang="en-US" sz="2400" b="1">
                <a:solidFill>
                  <a:schemeClr val="bg1"/>
                </a:solidFill>
              </a:rPr>
              <a:t> A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686332" y="1502218"/>
            <a:ext cx="1776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Xi </a:t>
            </a:r>
            <a:r>
              <a:rPr lang="en-US" sz="2400" b="1" err="1">
                <a:solidFill>
                  <a:schemeClr val="bg1"/>
                </a:solidFill>
              </a:rPr>
              <a:t>lanh</a:t>
            </a:r>
            <a:r>
              <a:rPr lang="en-US" sz="2400" b="1">
                <a:solidFill>
                  <a:schemeClr val="bg1"/>
                </a:solidFill>
              </a:rPr>
              <a:t> B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012141" y="2178738"/>
            <a:ext cx="1662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Xi </a:t>
            </a:r>
            <a:r>
              <a:rPr lang="en-US" sz="2400" b="1" err="1">
                <a:solidFill>
                  <a:schemeClr val="bg1"/>
                </a:solidFill>
              </a:rPr>
              <a:t>lanh</a:t>
            </a:r>
            <a:r>
              <a:rPr lang="en-US" sz="2400" b="1">
                <a:solidFill>
                  <a:schemeClr val="bg1"/>
                </a:solidFill>
              </a:rPr>
              <a:t> C</a:t>
            </a:r>
          </a:p>
        </p:txBody>
      </p:sp>
      <p:sp>
        <p:nvSpPr>
          <p:cNvPr id="3" name="Donut 2"/>
          <p:cNvSpPr/>
          <p:nvPr/>
        </p:nvSpPr>
        <p:spPr>
          <a:xfrm>
            <a:off x="726138" y="1702273"/>
            <a:ext cx="618565" cy="618565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2010" y="1237559"/>
            <a:ext cx="806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</a:t>
            </a:r>
          </a:p>
        </p:txBody>
      </p:sp>
      <p:sp>
        <p:nvSpPr>
          <p:cNvPr id="5" name="Rectangle 4"/>
          <p:cNvSpPr/>
          <p:nvPr/>
        </p:nvSpPr>
        <p:spPr>
          <a:xfrm>
            <a:off x="632010" y="1651116"/>
            <a:ext cx="806823" cy="7276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5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237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37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</p:childTnLst>
        </p:cTn>
      </p:par>
    </p:tnLst>
    <p:bldLst>
      <p:bldP spid="6" grpId="0"/>
      <p:bldP spid="61" grpId="0"/>
      <p:bldP spid="62" grpId="0"/>
      <p:bldP spid="63" grpId="0"/>
      <p:bldP spid="3" grpId="0" animBg="1"/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8024" y="1188725"/>
            <a:ext cx="25677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MỤC TIÊU: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2993" y="1711945"/>
            <a:ext cx="30300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Về kiến </a:t>
            </a:r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thức: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18867" y="2279132"/>
            <a:ext cx="80203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lvl="0" indent="-457200" algn="just">
              <a:buFont typeface="Wingdings" pitchFamily="2" charset="2"/>
              <a:buChar char="ü"/>
            </a:pPr>
            <a:r>
              <a:rPr lang="vi-VN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Trình 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được phương ph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 điều khiển theo tần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</a:t>
            </a:r>
          </a:p>
          <a:p>
            <a:pPr marL="457200" lvl="0" indent="-457200" algn="just">
              <a:buFont typeface="Wingdings" pitchFamily="2" charset="2"/>
              <a:buChar char="ü"/>
            </a:pPr>
            <a:r>
              <a:rPr lang="vi-VN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Trình 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 được nguy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ê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lý hoạt động của mạch</a:t>
            </a:r>
            <a:endParaRPr lang="en-US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2993" y="3605871"/>
            <a:ext cx="2825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Về kỹ </a:t>
            </a:r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năng: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18867" y="4116015"/>
            <a:ext cx="80203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Thiết </a:t>
            </a:r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lập</a:t>
            </a:r>
            <a:r>
              <a:rPr lang="vi-VN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 mạch điều khiển 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98393" y="4666580"/>
            <a:ext cx="2799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Về thái </a:t>
            </a:r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độ: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18867" y="5210043"/>
            <a:ext cx="8161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Tích cực học tập, rèn luyện tính cẩn thận, chính </a:t>
            </a:r>
            <a:r>
              <a:rPr lang="en-US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xác </a:t>
            </a:r>
            <a:endParaRPr lang="en-US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8024" y="255332"/>
            <a:ext cx="8626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4: PHƯƠNG PHÁP ĐIỀU KHIỂN THEO TẦNG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38" y="970281"/>
            <a:ext cx="9144000" cy="45719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54000">
                <a:srgbClr val="FFFF00"/>
              </a:gs>
              <a:gs pos="25000">
                <a:srgbClr val="BA0066"/>
              </a:gs>
              <a:gs pos="79000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6200000">
            <a:off x="-2584643" y="4172145"/>
            <a:ext cx="5367410" cy="4572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 rot="16200000">
            <a:off x="-1572085" y="5082363"/>
            <a:ext cx="3555647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-31376" y="2174030"/>
            <a:ext cx="2485016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 flipV="1">
            <a:off x="0" y="4078291"/>
            <a:ext cx="2186940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 flipV="1">
            <a:off x="76201" y="5175017"/>
            <a:ext cx="1996439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 rot="5400000" flipV="1">
            <a:off x="-889794" y="5675752"/>
            <a:ext cx="2368866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4" grpId="0"/>
      <p:bldP spid="15" grpId="0"/>
      <p:bldP spid="16" grpId="0"/>
      <p:bldP spid="17" grpId="0"/>
      <p:bldP spid="10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6038" cy="97028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5519" y="2175859"/>
            <a:ext cx="82804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 khiển theo tầng là chia các bước thực hiện có cùng chức năng thành từng tầng riêng.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55519" y="4903993"/>
            <a:ext cx="82804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 tử cơ bản của điều khiển theo tầng là các phần tử nhớ: các van đảo chiều 5/2.</a:t>
            </a:r>
          </a:p>
        </p:txBody>
      </p:sp>
      <p:sp>
        <p:nvSpPr>
          <p:cNvPr id="2" name="Rectangle 1"/>
          <p:cNvSpPr/>
          <p:nvPr/>
        </p:nvSpPr>
        <p:spPr>
          <a:xfrm>
            <a:off x="355518" y="3539926"/>
            <a:ext cx="82949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Ở tại mỗi thời điểm, nguồn chỉ cung cấp cho tầng đang hoạt động.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21392" y="1257193"/>
            <a:ext cx="8619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solidFill>
                  <a:srgbClr val="FFFF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smtClean="0">
                <a:solidFill>
                  <a:srgbClr val="FFFF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Nguyên tắc chung</a:t>
            </a:r>
            <a:endParaRPr lang="en-US" sz="3200" b="1" dirty="0">
              <a:solidFill>
                <a:srgbClr val="FFFF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38" y="970281"/>
            <a:ext cx="9144000" cy="45719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54000">
                <a:srgbClr val="FFFF00"/>
              </a:gs>
              <a:gs pos="25000">
                <a:srgbClr val="BA0066"/>
              </a:gs>
              <a:gs pos="79000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8024" y="241885"/>
            <a:ext cx="86265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4: PHƯƠNG PHÁP ĐIỀU KHIỂN THEO TẦNG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98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9577" y="-4995"/>
            <a:ext cx="9165615" cy="687173"/>
            <a:chOff x="-19577" y="-4995"/>
            <a:chExt cx="9165615" cy="687173"/>
          </a:xfrm>
        </p:grpSpPr>
        <p:sp>
          <p:nvSpPr>
            <p:cNvPr id="21" name="Rectangle 20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51589" y="2261448"/>
            <a:ext cx="2717302" cy="1043527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/>
            <a:r>
              <a:rPr lang="vi-VN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</a:t>
            </a:r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 CẤU </a:t>
            </a:r>
            <a:endParaRPr lang="en-US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vi-VN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CHẤP </a:t>
            </a:r>
            <a:r>
              <a:rPr lang="vi-VN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97089" y="5219957"/>
            <a:ext cx="2717302" cy="701978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r>
              <a:rPr lang="en-US" sz="2400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ĐẢO TẦNG</a:t>
            </a:r>
          </a:p>
        </p:txBody>
      </p:sp>
      <p:sp>
        <p:nvSpPr>
          <p:cNvPr id="144390" name="Rectangle 6"/>
          <p:cNvSpPr>
            <a:spLocks noChangeArrowheads="1"/>
          </p:cNvSpPr>
          <p:nvPr/>
        </p:nvSpPr>
        <p:spPr bwMode="auto">
          <a:xfrm>
            <a:off x="3852868" y="1325668"/>
            <a:ext cx="3000932" cy="52070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 </a:t>
            </a:r>
            <a:r>
              <a:rPr lang="en-US" sz="2400" b="1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lanh</a:t>
            </a:r>
            <a:endParaRPr lang="en-US" sz="2400" b="1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4391" name="Rectangle 7"/>
          <p:cNvSpPr>
            <a:spLocks noChangeArrowheads="1"/>
          </p:cNvSpPr>
          <p:nvPr/>
        </p:nvSpPr>
        <p:spPr bwMode="auto">
          <a:xfrm>
            <a:off x="3876952" y="2460464"/>
            <a:ext cx="3000932" cy="567734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Van đảo chiều</a:t>
            </a:r>
          </a:p>
        </p:txBody>
      </p:sp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3852868" y="3474384"/>
            <a:ext cx="3122320" cy="520700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 tắc hành trình</a:t>
            </a:r>
          </a:p>
        </p:txBody>
      </p:sp>
      <p:sp>
        <p:nvSpPr>
          <p:cNvPr id="144393" name="Rectangle 9"/>
          <p:cNvSpPr>
            <a:spLocks noChangeArrowheads="1"/>
          </p:cNvSpPr>
          <p:nvPr/>
        </p:nvSpPr>
        <p:spPr bwMode="auto">
          <a:xfrm>
            <a:off x="3886200" y="4824015"/>
            <a:ext cx="3035624" cy="553314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Van đảo chiều</a:t>
            </a:r>
          </a:p>
        </p:txBody>
      </p:sp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3852868" y="5998639"/>
            <a:ext cx="3123403" cy="479909"/>
          </a:xfrm>
          <a:prstGeom prst="rect">
            <a:avLst/>
          </a:prstGeom>
          <a:solidFill>
            <a:srgbClr val="FFFFCC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 tắc hành trình</a:t>
            </a:r>
          </a:p>
        </p:txBody>
      </p:sp>
      <p:sp>
        <p:nvSpPr>
          <p:cNvPr id="144396" name="Line 12"/>
          <p:cNvSpPr>
            <a:spLocks noChangeShapeType="1"/>
          </p:cNvSpPr>
          <p:nvPr/>
        </p:nvSpPr>
        <p:spPr bwMode="auto">
          <a:xfrm flipV="1">
            <a:off x="2951717" y="1771707"/>
            <a:ext cx="901151" cy="919716"/>
          </a:xfrm>
          <a:prstGeom prst="line">
            <a:avLst/>
          </a:prstGeom>
          <a:noFill/>
          <a:ln w="38100">
            <a:solidFill>
              <a:srgbClr val="FFFF0B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4397" name="Line 13"/>
          <p:cNvSpPr>
            <a:spLocks noChangeShapeType="1"/>
          </p:cNvSpPr>
          <p:nvPr/>
        </p:nvSpPr>
        <p:spPr bwMode="auto">
          <a:xfrm>
            <a:off x="2966818" y="2792238"/>
            <a:ext cx="919382" cy="14623"/>
          </a:xfrm>
          <a:prstGeom prst="line">
            <a:avLst/>
          </a:prstGeom>
          <a:noFill/>
          <a:ln w="38100">
            <a:solidFill>
              <a:srgbClr val="FFFF0B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4398" name="Line 14"/>
          <p:cNvSpPr>
            <a:spLocks noChangeShapeType="1"/>
          </p:cNvSpPr>
          <p:nvPr/>
        </p:nvSpPr>
        <p:spPr bwMode="auto">
          <a:xfrm>
            <a:off x="2979517" y="2907676"/>
            <a:ext cx="873351" cy="798692"/>
          </a:xfrm>
          <a:prstGeom prst="line">
            <a:avLst/>
          </a:prstGeom>
          <a:noFill/>
          <a:ln w="38100">
            <a:solidFill>
              <a:srgbClr val="FFFF0B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4399" name="Line 15"/>
          <p:cNvSpPr>
            <a:spLocks noChangeShapeType="1"/>
          </p:cNvSpPr>
          <p:nvPr/>
        </p:nvSpPr>
        <p:spPr bwMode="auto">
          <a:xfrm flipV="1">
            <a:off x="2814391" y="5070497"/>
            <a:ext cx="1062560" cy="516718"/>
          </a:xfrm>
          <a:prstGeom prst="line">
            <a:avLst/>
          </a:prstGeom>
          <a:noFill/>
          <a:ln w="38100">
            <a:solidFill>
              <a:srgbClr val="FFFF0B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4400" name="Line 16"/>
          <p:cNvSpPr>
            <a:spLocks noChangeShapeType="1"/>
          </p:cNvSpPr>
          <p:nvPr/>
        </p:nvSpPr>
        <p:spPr bwMode="auto">
          <a:xfrm>
            <a:off x="2814391" y="5587216"/>
            <a:ext cx="1038477" cy="707387"/>
          </a:xfrm>
          <a:prstGeom prst="line">
            <a:avLst/>
          </a:prstGeom>
          <a:noFill/>
          <a:ln w="38100">
            <a:solidFill>
              <a:srgbClr val="FFFF0B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64592" y="67690"/>
            <a:ext cx="87777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Nguyên lý điều khiển theo tầng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7089" y="651644"/>
            <a:ext cx="84841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 mạch điều khiển theo tầng có hai cụm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130" y="1206058"/>
            <a:ext cx="1691163" cy="8982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1130" y="2190035"/>
            <a:ext cx="1682937" cy="10214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1130" y="3338374"/>
            <a:ext cx="1682937" cy="9616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4955" y="4652722"/>
            <a:ext cx="1639112" cy="99483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3182" y="5837275"/>
            <a:ext cx="1604478" cy="916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animBg="1"/>
      <p:bldP spid="144388" grpId="0" animBg="1"/>
      <p:bldP spid="144390" grpId="0" animBg="1"/>
      <p:bldP spid="144391" grpId="0" animBg="1"/>
      <p:bldP spid="144392" grpId="0" animBg="1"/>
      <p:bldP spid="144393" grpId="0" animBg="1"/>
      <p:bldP spid="144394" grpId="0" animBg="1"/>
      <p:bldP spid="144396" grpId="0" animBg="1"/>
      <p:bldP spid="144397" grpId="0" animBg="1"/>
      <p:bldP spid="144398" grpId="0" animBg="1"/>
      <p:bldP spid="144399" grpId="0" animBg="1"/>
      <p:bldP spid="144400" grpId="0" animBg="1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82575" y="902493"/>
            <a:ext cx="4194175" cy="5588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Nguyên tắc chia tầng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333034" y="2252755"/>
            <a:ext cx="4319587" cy="3216275"/>
            <a:chOff x="2104" y="1077"/>
            <a:chExt cx="2721" cy="2026"/>
          </a:xfrm>
        </p:grpSpPr>
        <p:sp>
          <p:nvSpPr>
            <p:cNvPr id="18445" name="Line 6"/>
            <p:cNvSpPr>
              <a:spLocks noChangeShapeType="1"/>
            </p:cNvSpPr>
            <p:nvPr/>
          </p:nvSpPr>
          <p:spPr bwMode="auto">
            <a:xfrm flipV="1">
              <a:off x="2717" y="1636"/>
              <a:ext cx="519" cy="601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6" name="Line 7"/>
            <p:cNvSpPr>
              <a:spLocks noChangeShapeType="1"/>
            </p:cNvSpPr>
            <p:nvPr/>
          </p:nvSpPr>
          <p:spPr bwMode="auto">
            <a:xfrm>
              <a:off x="3221" y="1644"/>
              <a:ext cx="10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7" name="Line 8"/>
            <p:cNvSpPr>
              <a:spLocks noChangeShapeType="1"/>
            </p:cNvSpPr>
            <p:nvPr/>
          </p:nvSpPr>
          <p:spPr bwMode="auto">
            <a:xfrm>
              <a:off x="4202" y="1636"/>
              <a:ext cx="532" cy="611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8" name="Line 9"/>
            <p:cNvSpPr>
              <a:spLocks noChangeShapeType="1"/>
            </p:cNvSpPr>
            <p:nvPr/>
          </p:nvSpPr>
          <p:spPr bwMode="auto">
            <a:xfrm>
              <a:off x="2717" y="3095"/>
              <a:ext cx="504" cy="0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49" name="Line 10"/>
            <p:cNvSpPr>
              <a:spLocks noChangeShapeType="1"/>
            </p:cNvSpPr>
            <p:nvPr/>
          </p:nvSpPr>
          <p:spPr bwMode="auto">
            <a:xfrm flipV="1">
              <a:off x="3205" y="2534"/>
              <a:ext cx="522" cy="569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0" name="Line 11"/>
            <p:cNvSpPr>
              <a:spLocks noChangeShapeType="1"/>
            </p:cNvSpPr>
            <p:nvPr/>
          </p:nvSpPr>
          <p:spPr bwMode="auto">
            <a:xfrm>
              <a:off x="4230" y="3091"/>
              <a:ext cx="522" cy="0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1" name="Line 12"/>
            <p:cNvSpPr>
              <a:spLocks noChangeShapeType="1"/>
            </p:cNvSpPr>
            <p:nvPr/>
          </p:nvSpPr>
          <p:spPr bwMode="auto">
            <a:xfrm>
              <a:off x="3729" y="2534"/>
              <a:ext cx="513" cy="561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2" name="Oval 13"/>
            <p:cNvSpPr>
              <a:spLocks noChangeArrowheads="1"/>
            </p:cNvSpPr>
            <p:nvPr/>
          </p:nvSpPr>
          <p:spPr bwMode="auto">
            <a:xfrm>
              <a:off x="2558" y="1077"/>
              <a:ext cx="295" cy="272"/>
            </a:xfrm>
            <a:prstGeom prst="ellips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3" name="Line 14"/>
            <p:cNvSpPr>
              <a:spLocks noChangeShapeType="1"/>
            </p:cNvSpPr>
            <p:nvPr/>
          </p:nvSpPr>
          <p:spPr bwMode="auto">
            <a:xfrm flipV="1">
              <a:off x="2709" y="1213"/>
              <a:ext cx="0" cy="431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4" name="Line 15"/>
            <p:cNvSpPr>
              <a:spLocks noChangeShapeType="1"/>
            </p:cNvSpPr>
            <p:nvPr/>
          </p:nvSpPr>
          <p:spPr bwMode="auto">
            <a:xfrm>
              <a:off x="2558" y="1213"/>
              <a:ext cx="295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5" name="Text Box 16"/>
            <p:cNvSpPr txBox="1">
              <a:spLocks noChangeArrowheads="1"/>
            </p:cNvSpPr>
            <p:nvPr/>
          </p:nvSpPr>
          <p:spPr bwMode="auto">
            <a:xfrm>
              <a:off x="2104" y="1085"/>
              <a:ext cx="54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Start</a:t>
              </a:r>
            </a:p>
          </p:txBody>
        </p:sp>
        <p:sp>
          <p:nvSpPr>
            <p:cNvPr id="18456" name="Line 17"/>
            <p:cNvSpPr>
              <a:spLocks noChangeShapeType="1"/>
            </p:cNvSpPr>
            <p:nvPr/>
          </p:nvSpPr>
          <p:spPr bwMode="auto">
            <a:xfrm flipH="1">
              <a:off x="3102" y="1667"/>
              <a:ext cx="113" cy="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7" name="Line 18"/>
            <p:cNvSpPr>
              <a:spLocks noChangeShapeType="1"/>
            </p:cNvSpPr>
            <p:nvPr/>
          </p:nvSpPr>
          <p:spPr bwMode="auto">
            <a:xfrm>
              <a:off x="3102" y="1917"/>
              <a:ext cx="0" cy="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8" name="Line 19"/>
            <p:cNvSpPr>
              <a:spLocks noChangeShapeType="1"/>
            </p:cNvSpPr>
            <p:nvPr/>
          </p:nvSpPr>
          <p:spPr bwMode="auto">
            <a:xfrm>
              <a:off x="3102" y="2892"/>
              <a:ext cx="113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59" name="Text Box 20"/>
            <p:cNvSpPr txBox="1">
              <a:spLocks noChangeArrowheads="1"/>
            </p:cNvSpPr>
            <p:nvPr/>
          </p:nvSpPr>
          <p:spPr bwMode="auto">
            <a:xfrm>
              <a:off x="3391" y="2266"/>
              <a:ext cx="30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  <a:r>
                <a:rPr lang="en-US" sz="24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18460" name="Text Box 21"/>
            <p:cNvSpPr txBox="1">
              <a:spLocks noChangeArrowheads="1"/>
            </p:cNvSpPr>
            <p:nvPr/>
          </p:nvSpPr>
          <p:spPr bwMode="auto">
            <a:xfrm>
              <a:off x="3102" y="1347"/>
              <a:ext cx="24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a</a:t>
              </a:r>
              <a:r>
                <a:rPr lang="en-US" sz="24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18461" name="Text Box 22"/>
            <p:cNvSpPr txBox="1">
              <a:spLocks noChangeArrowheads="1"/>
            </p:cNvSpPr>
            <p:nvPr/>
          </p:nvSpPr>
          <p:spPr bwMode="auto">
            <a:xfrm>
              <a:off x="4395" y="2821"/>
              <a:ext cx="26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  <a:r>
                <a:rPr lang="en-US" sz="2400" b="1" baseline="-25000">
                  <a:solidFill>
                    <a:srgbClr val="FFFF0B"/>
                  </a:solidFill>
                </a:rPr>
                <a:t>0</a:t>
              </a:r>
            </a:p>
          </p:txBody>
        </p:sp>
        <p:sp>
          <p:nvSpPr>
            <p:cNvPr id="18462" name="Line 23"/>
            <p:cNvSpPr>
              <a:spLocks noChangeShapeType="1"/>
            </p:cNvSpPr>
            <p:nvPr/>
          </p:nvSpPr>
          <p:spPr bwMode="auto">
            <a:xfrm flipH="1" flipV="1">
              <a:off x="3601" y="2370"/>
              <a:ext cx="113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3" name="Text Box 24"/>
            <p:cNvSpPr txBox="1">
              <a:spLocks noChangeArrowheads="1"/>
            </p:cNvSpPr>
            <p:nvPr/>
          </p:nvSpPr>
          <p:spPr bwMode="auto">
            <a:xfrm>
              <a:off x="2417" y="1838"/>
              <a:ext cx="23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A</a:t>
              </a:r>
            </a:p>
          </p:txBody>
        </p:sp>
        <p:sp>
          <p:nvSpPr>
            <p:cNvPr id="18464" name="Text Box 25"/>
            <p:cNvSpPr txBox="1">
              <a:spLocks noChangeArrowheads="1"/>
            </p:cNvSpPr>
            <p:nvPr/>
          </p:nvSpPr>
          <p:spPr bwMode="auto">
            <a:xfrm>
              <a:off x="2417" y="2713"/>
              <a:ext cx="26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</a:p>
          </p:txBody>
        </p:sp>
        <p:grpSp>
          <p:nvGrpSpPr>
            <p:cNvPr id="18465" name="Group 26"/>
            <p:cNvGrpSpPr>
              <a:grpSpLocks/>
            </p:cNvGrpSpPr>
            <p:nvPr/>
          </p:nvGrpSpPr>
          <p:grpSpPr bwMode="auto">
            <a:xfrm>
              <a:off x="2716" y="1644"/>
              <a:ext cx="2109" cy="1452"/>
              <a:chOff x="3356" y="2613"/>
              <a:chExt cx="2109" cy="1452"/>
            </a:xfrm>
          </p:grpSpPr>
          <p:sp>
            <p:nvSpPr>
              <p:cNvPr id="18471" name="Line 27"/>
              <p:cNvSpPr>
                <a:spLocks noChangeShapeType="1"/>
              </p:cNvSpPr>
              <p:nvPr/>
            </p:nvSpPr>
            <p:spPr bwMode="auto">
              <a:xfrm>
                <a:off x="3356" y="2614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2" name="Line 28"/>
              <p:cNvSpPr>
                <a:spLocks noChangeShapeType="1"/>
              </p:cNvSpPr>
              <p:nvPr/>
            </p:nvSpPr>
            <p:spPr bwMode="auto">
              <a:xfrm>
                <a:off x="3861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3" name="Line 29"/>
              <p:cNvSpPr>
                <a:spLocks noChangeShapeType="1"/>
              </p:cNvSpPr>
              <p:nvPr/>
            </p:nvSpPr>
            <p:spPr bwMode="auto">
              <a:xfrm>
                <a:off x="4367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4" name="Line 30"/>
              <p:cNvSpPr>
                <a:spLocks noChangeShapeType="1"/>
              </p:cNvSpPr>
              <p:nvPr/>
            </p:nvSpPr>
            <p:spPr bwMode="auto">
              <a:xfrm>
                <a:off x="4871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5" name="Line 31"/>
              <p:cNvSpPr>
                <a:spLocks noChangeShapeType="1"/>
              </p:cNvSpPr>
              <p:nvPr/>
            </p:nvSpPr>
            <p:spPr bwMode="auto">
              <a:xfrm>
                <a:off x="5377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6" name="Line 32"/>
              <p:cNvSpPr>
                <a:spLocks noChangeShapeType="1"/>
              </p:cNvSpPr>
              <p:nvPr/>
            </p:nvSpPr>
            <p:spPr bwMode="auto">
              <a:xfrm>
                <a:off x="3356" y="2614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7" name="Line 33"/>
              <p:cNvSpPr>
                <a:spLocks noChangeShapeType="1"/>
              </p:cNvSpPr>
              <p:nvPr/>
            </p:nvSpPr>
            <p:spPr bwMode="auto">
              <a:xfrm>
                <a:off x="3356" y="3207"/>
                <a:ext cx="207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8" name="Line 34"/>
              <p:cNvSpPr>
                <a:spLocks noChangeShapeType="1"/>
              </p:cNvSpPr>
              <p:nvPr/>
            </p:nvSpPr>
            <p:spPr bwMode="auto">
              <a:xfrm>
                <a:off x="3356" y="3504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79" name="Line 35"/>
              <p:cNvSpPr>
                <a:spLocks noChangeShapeType="1"/>
              </p:cNvSpPr>
              <p:nvPr/>
            </p:nvSpPr>
            <p:spPr bwMode="auto">
              <a:xfrm>
                <a:off x="3356" y="4065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466" name="Line 36"/>
            <p:cNvSpPr>
              <a:spLocks noChangeShapeType="1"/>
            </p:cNvSpPr>
            <p:nvPr/>
          </p:nvSpPr>
          <p:spPr bwMode="auto">
            <a:xfrm>
              <a:off x="3602" y="2371"/>
              <a:ext cx="2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7" name="Line 37"/>
            <p:cNvSpPr>
              <a:spLocks noChangeShapeType="1"/>
            </p:cNvSpPr>
            <p:nvPr/>
          </p:nvSpPr>
          <p:spPr bwMode="auto">
            <a:xfrm flipH="1">
              <a:off x="3721" y="2370"/>
              <a:ext cx="142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8" name="Line 38"/>
            <p:cNvSpPr>
              <a:spLocks noChangeShapeType="1"/>
            </p:cNvSpPr>
            <p:nvPr/>
          </p:nvSpPr>
          <p:spPr bwMode="auto">
            <a:xfrm flipV="1">
              <a:off x="4224" y="2907"/>
              <a:ext cx="136" cy="1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9" name="Line 39"/>
            <p:cNvSpPr>
              <a:spLocks noChangeShapeType="1"/>
            </p:cNvSpPr>
            <p:nvPr/>
          </p:nvSpPr>
          <p:spPr bwMode="auto">
            <a:xfrm flipV="1">
              <a:off x="4361" y="1975"/>
              <a:ext cx="0" cy="9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70" name="Line 40"/>
            <p:cNvSpPr>
              <a:spLocks noChangeShapeType="1"/>
            </p:cNvSpPr>
            <p:nvPr/>
          </p:nvSpPr>
          <p:spPr bwMode="auto">
            <a:xfrm flipH="1" flipV="1">
              <a:off x="4242" y="1701"/>
              <a:ext cx="119" cy="2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321" name="Line 41"/>
          <p:cNvSpPr>
            <a:spLocks noChangeShapeType="1"/>
          </p:cNvSpPr>
          <p:nvPr/>
        </p:nvSpPr>
        <p:spPr bwMode="auto">
          <a:xfrm>
            <a:off x="5309346" y="5863662"/>
            <a:ext cx="12700" cy="825500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22" name="Line 42"/>
          <p:cNvSpPr>
            <a:spLocks noChangeShapeType="1"/>
          </p:cNvSpPr>
          <p:nvPr/>
        </p:nvSpPr>
        <p:spPr bwMode="auto">
          <a:xfrm>
            <a:off x="6922246" y="5850962"/>
            <a:ext cx="0" cy="838200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23" name="Line 43"/>
          <p:cNvSpPr>
            <a:spLocks noChangeShapeType="1"/>
          </p:cNvSpPr>
          <p:nvPr/>
        </p:nvSpPr>
        <p:spPr bwMode="auto">
          <a:xfrm>
            <a:off x="8509746" y="5785221"/>
            <a:ext cx="12700" cy="889000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24" name="Line 44"/>
          <p:cNvSpPr>
            <a:spLocks noChangeShapeType="1"/>
          </p:cNvSpPr>
          <p:nvPr/>
        </p:nvSpPr>
        <p:spPr bwMode="auto">
          <a:xfrm>
            <a:off x="5309346" y="6549462"/>
            <a:ext cx="1612900" cy="0"/>
          </a:xfrm>
          <a:prstGeom prst="line">
            <a:avLst/>
          </a:prstGeom>
          <a:noFill/>
          <a:ln w="28575">
            <a:solidFill>
              <a:srgbClr val="FFFF0B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25" name="Line 45"/>
          <p:cNvSpPr>
            <a:spLocks noChangeShapeType="1"/>
          </p:cNvSpPr>
          <p:nvPr/>
        </p:nvSpPr>
        <p:spPr bwMode="auto">
          <a:xfrm>
            <a:off x="6909546" y="6562162"/>
            <a:ext cx="1600200" cy="0"/>
          </a:xfrm>
          <a:prstGeom prst="line">
            <a:avLst/>
          </a:prstGeom>
          <a:noFill/>
          <a:ln w="28575">
            <a:solidFill>
              <a:srgbClr val="FFFF0B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26" name="Text Box 46"/>
          <p:cNvSpPr txBox="1">
            <a:spLocks noChangeArrowheads="1"/>
          </p:cNvSpPr>
          <p:nvPr/>
        </p:nvSpPr>
        <p:spPr bwMode="auto">
          <a:xfrm>
            <a:off x="5982446" y="6092262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225327" name="Text Box 47"/>
          <p:cNvSpPr txBox="1">
            <a:spLocks noChangeArrowheads="1"/>
          </p:cNvSpPr>
          <p:nvPr/>
        </p:nvSpPr>
        <p:spPr bwMode="auto">
          <a:xfrm>
            <a:off x="7595346" y="6079562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78381" y="3001118"/>
            <a:ext cx="369411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>
                <a:latin typeface="Tahoma" pitchFamily="34" charset="0"/>
                <a:cs typeface="Tahoma" pitchFamily="34" charset="0"/>
              </a:rPr>
              <a:t>Ví dụ: hãy chia tầng cho 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biểu đồ trạng thái </a:t>
            </a:r>
            <a:r>
              <a:rPr lang="en-US" sz="2800">
                <a:latin typeface="Tahoma" pitchFamily="34" charset="0"/>
                <a:cs typeface="Tahoma" pitchFamily="34" charset="0"/>
              </a:rPr>
              <a:t>sau.</a:t>
            </a: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282575" y="1667449"/>
            <a:ext cx="86597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“Trong một tầng, một xi lanh không thể vừa đi ra và vừa đi vào.”</a:t>
            </a: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5163393" y="5420484"/>
            <a:ext cx="3209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A+    B+    B-     A-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07566" y="2873956"/>
            <a:ext cx="394965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>
                <a:latin typeface="Tahoma" pitchFamily="34" charset="0"/>
                <a:cs typeface="Tahoma" pitchFamily="34" charset="0"/>
              </a:rPr>
              <a:t>Giả sử các xi lanh được kí hiệu bằng các mẫu tự A, B, C, D… thì khi xi lanh đi ra được kí hiệu bằng dấu “+”, còn xi lanh đi vào được kí hiệu bằng dấu “-”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585643" y="3744572"/>
            <a:ext cx="344739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CTHT nằm ở ranh giới 2 tầng làm nhiệm vụ đảo tầng</a:t>
            </a:r>
          </a:p>
        </p:txBody>
      </p:sp>
      <p:sp>
        <p:nvSpPr>
          <p:cNvPr id="3" name="Oval 2"/>
          <p:cNvSpPr/>
          <p:nvPr/>
        </p:nvSpPr>
        <p:spPr>
          <a:xfrm>
            <a:off x="6213008" y="4009088"/>
            <a:ext cx="595221" cy="595221"/>
          </a:xfrm>
          <a:prstGeom prst="ellipse">
            <a:avLst/>
          </a:prstGeom>
          <a:noFill/>
          <a:ln w="38100"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rved Down Arrow 4"/>
          <p:cNvSpPr/>
          <p:nvPr/>
        </p:nvSpPr>
        <p:spPr>
          <a:xfrm>
            <a:off x="4231617" y="3346639"/>
            <a:ext cx="1981391" cy="555382"/>
          </a:xfrm>
          <a:prstGeom prst="curvedDownArrow">
            <a:avLst/>
          </a:prstGeom>
          <a:solidFill>
            <a:srgbClr val="FFFF0B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-19577" y="-4995"/>
            <a:ext cx="9165615" cy="687173"/>
            <a:chOff x="-19577" y="-4995"/>
            <a:chExt cx="9165615" cy="687173"/>
          </a:xfrm>
        </p:grpSpPr>
        <p:sp>
          <p:nvSpPr>
            <p:cNvPr id="55" name="Rectangle 54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164592" y="67690"/>
            <a:ext cx="87777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Nguyên lý điều khiển theo tầng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225321" grpId="0" animBg="1"/>
      <p:bldP spid="225322" grpId="0" animBg="1"/>
      <p:bldP spid="225323" grpId="0" animBg="1"/>
      <p:bldP spid="225324" grpId="0" animBg="1"/>
      <p:bldP spid="225325" grpId="0" animBg="1"/>
      <p:bldP spid="225326" grpId="0"/>
      <p:bldP spid="225327" grpId="0"/>
      <p:bldP spid="47" grpId="0"/>
      <p:bldP spid="47" grpId="1"/>
      <p:bldP spid="47" grpId="2"/>
      <p:bldP spid="48" grpId="0"/>
      <p:bldP spid="50" grpId="0"/>
      <p:bldP spid="51" grpId="0"/>
      <p:bldP spid="51" grpId="1"/>
      <p:bldP spid="52" grpId="0"/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3254281" y="1524936"/>
            <a:ext cx="5480051" cy="3887788"/>
            <a:chOff x="2089" y="826"/>
            <a:chExt cx="3452" cy="2449"/>
          </a:xfrm>
        </p:grpSpPr>
        <p:sp>
          <p:nvSpPr>
            <p:cNvPr id="19474" name="Line 48"/>
            <p:cNvSpPr>
              <a:spLocks noChangeShapeType="1"/>
            </p:cNvSpPr>
            <p:nvPr/>
          </p:nvSpPr>
          <p:spPr bwMode="auto">
            <a:xfrm>
              <a:off x="2782" y="2613"/>
              <a:ext cx="2726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5" name="Line 49"/>
            <p:cNvSpPr>
              <a:spLocks noChangeShapeType="1"/>
            </p:cNvSpPr>
            <p:nvPr/>
          </p:nvSpPr>
          <p:spPr bwMode="auto">
            <a:xfrm flipV="1">
              <a:off x="2783" y="1321"/>
              <a:ext cx="474" cy="536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6" name="Line 50"/>
            <p:cNvSpPr>
              <a:spLocks noChangeShapeType="1"/>
            </p:cNvSpPr>
            <p:nvPr/>
          </p:nvSpPr>
          <p:spPr bwMode="auto">
            <a:xfrm>
              <a:off x="3239" y="1330"/>
              <a:ext cx="904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7" name="Line 51"/>
            <p:cNvSpPr>
              <a:spLocks noChangeShapeType="1"/>
            </p:cNvSpPr>
            <p:nvPr/>
          </p:nvSpPr>
          <p:spPr bwMode="auto">
            <a:xfrm>
              <a:off x="4128" y="1321"/>
              <a:ext cx="479" cy="545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8" name="Line 52"/>
            <p:cNvSpPr>
              <a:spLocks noChangeShapeType="1"/>
            </p:cNvSpPr>
            <p:nvPr/>
          </p:nvSpPr>
          <p:spPr bwMode="auto">
            <a:xfrm>
              <a:off x="2783" y="2620"/>
              <a:ext cx="456" cy="0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9" name="Line 53"/>
            <p:cNvSpPr>
              <a:spLocks noChangeShapeType="1"/>
            </p:cNvSpPr>
            <p:nvPr/>
          </p:nvSpPr>
          <p:spPr bwMode="auto">
            <a:xfrm flipV="1">
              <a:off x="3230" y="2121"/>
              <a:ext cx="466" cy="503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0" name="Line 54"/>
            <p:cNvSpPr>
              <a:spLocks noChangeShapeType="1"/>
            </p:cNvSpPr>
            <p:nvPr/>
          </p:nvSpPr>
          <p:spPr bwMode="auto">
            <a:xfrm>
              <a:off x="4151" y="2616"/>
              <a:ext cx="1348" cy="0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1" name="Line 55"/>
            <p:cNvSpPr>
              <a:spLocks noChangeShapeType="1"/>
            </p:cNvSpPr>
            <p:nvPr/>
          </p:nvSpPr>
          <p:spPr bwMode="auto">
            <a:xfrm>
              <a:off x="3698" y="2121"/>
              <a:ext cx="458" cy="507"/>
            </a:xfrm>
            <a:prstGeom prst="line">
              <a:avLst/>
            </a:prstGeom>
            <a:noFill/>
            <a:ln w="76200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2" name="Oval 56"/>
            <p:cNvSpPr>
              <a:spLocks noChangeArrowheads="1"/>
            </p:cNvSpPr>
            <p:nvPr/>
          </p:nvSpPr>
          <p:spPr bwMode="auto">
            <a:xfrm>
              <a:off x="2639" y="826"/>
              <a:ext cx="267" cy="242"/>
            </a:xfrm>
            <a:prstGeom prst="ellips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83" name="Line 57"/>
            <p:cNvSpPr>
              <a:spLocks noChangeShapeType="1"/>
            </p:cNvSpPr>
            <p:nvPr/>
          </p:nvSpPr>
          <p:spPr bwMode="auto">
            <a:xfrm flipV="1">
              <a:off x="2783" y="947"/>
              <a:ext cx="0" cy="383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4" name="Line 58"/>
            <p:cNvSpPr>
              <a:spLocks noChangeShapeType="1"/>
            </p:cNvSpPr>
            <p:nvPr/>
          </p:nvSpPr>
          <p:spPr bwMode="auto">
            <a:xfrm>
              <a:off x="2639" y="947"/>
              <a:ext cx="267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5" name="Text Box 59"/>
            <p:cNvSpPr txBox="1">
              <a:spLocks noChangeArrowheads="1"/>
            </p:cNvSpPr>
            <p:nvPr/>
          </p:nvSpPr>
          <p:spPr bwMode="auto">
            <a:xfrm>
              <a:off x="2089" y="849"/>
              <a:ext cx="48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Start</a:t>
              </a:r>
            </a:p>
          </p:txBody>
        </p:sp>
        <p:sp>
          <p:nvSpPr>
            <p:cNvPr id="19486" name="Line 60"/>
            <p:cNvSpPr>
              <a:spLocks noChangeShapeType="1"/>
            </p:cNvSpPr>
            <p:nvPr/>
          </p:nvSpPr>
          <p:spPr bwMode="auto">
            <a:xfrm flipH="1">
              <a:off x="3131" y="1351"/>
              <a:ext cx="102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7" name="Line 61"/>
            <p:cNvSpPr>
              <a:spLocks noChangeShapeType="1"/>
            </p:cNvSpPr>
            <p:nvPr/>
          </p:nvSpPr>
          <p:spPr bwMode="auto">
            <a:xfrm>
              <a:off x="3131" y="1573"/>
              <a:ext cx="0" cy="8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8" name="Line 62"/>
            <p:cNvSpPr>
              <a:spLocks noChangeShapeType="1"/>
            </p:cNvSpPr>
            <p:nvPr/>
          </p:nvSpPr>
          <p:spPr bwMode="auto">
            <a:xfrm>
              <a:off x="3131" y="2440"/>
              <a:ext cx="102" cy="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9" name="Text Box 63"/>
            <p:cNvSpPr txBox="1">
              <a:spLocks noChangeArrowheads="1"/>
            </p:cNvSpPr>
            <p:nvPr/>
          </p:nvSpPr>
          <p:spPr bwMode="auto">
            <a:xfrm>
              <a:off x="3319" y="1856"/>
              <a:ext cx="23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  <a:r>
                <a:rPr lang="en-US" sz="24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19490" name="Text Box 64"/>
            <p:cNvSpPr txBox="1">
              <a:spLocks noChangeArrowheads="1"/>
            </p:cNvSpPr>
            <p:nvPr/>
          </p:nvSpPr>
          <p:spPr bwMode="auto">
            <a:xfrm>
              <a:off x="3131" y="1044"/>
              <a:ext cx="24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a</a:t>
              </a:r>
              <a:r>
                <a:rPr lang="en-US" sz="24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19491" name="Text Box 65"/>
            <p:cNvSpPr txBox="1">
              <a:spLocks noChangeArrowheads="1"/>
            </p:cNvSpPr>
            <p:nvPr/>
          </p:nvSpPr>
          <p:spPr bwMode="auto">
            <a:xfrm>
              <a:off x="3914" y="2580"/>
              <a:ext cx="21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  <a:r>
                <a:rPr lang="en-US" sz="2400" b="1" baseline="-25000">
                  <a:solidFill>
                    <a:srgbClr val="FFFF0B"/>
                  </a:solidFill>
                </a:rPr>
                <a:t>0</a:t>
              </a:r>
            </a:p>
          </p:txBody>
        </p:sp>
        <p:sp>
          <p:nvSpPr>
            <p:cNvPr id="19492" name="Line 66"/>
            <p:cNvSpPr>
              <a:spLocks noChangeShapeType="1"/>
            </p:cNvSpPr>
            <p:nvPr/>
          </p:nvSpPr>
          <p:spPr bwMode="auto">
            <a:xfrm flipH="1" flipV="1">
              <a:off x="3582" y="1976"/>
              <a:ext cx="102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3" name="Text Box 67"/>
            <p:cNvSpPr txBox="1">
              <a:spLocks noChangeArrowheads="1"/>
            </p:cNvSpPr>
            <p:nvPr/>
          </p:nvSpPr>
          <p:spPr bwMode="auto">
            <a:xfrm>
              <a:off x="2561" y="1503"/>
              <a:ext cx="18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A</a:t>
              </a:r>
            </a:p>
          </p:txBody>
        </p:sp>
        <p:sp>
          <p:nvSpPr>
            <p:cNvPr id="19494" name="Text Box 68"/>
            <p:cNvSpPr txBox="1">
              <a:spLocks noChangeArrowheads="1"/>
            </p:cNvSpPr>
            <p:nvPr/>
          </p:nvSpPr>
          <p:spPr bwMode="auto">
            <a:xfrm>
              <a:off x="2561" y="2280"/>
              <a:ext cx="16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</a:p>
          </p:txBody>
        </p:sp>
        <p:sp>
          <p:nvSpPr>
            <p:cNvPr id="19495" name="Line 69"/>
            <p:cNvSpPr>
              <a:spLocks noChangeShapeType="1"/>
            </p:cNvSpPr>
            <p:nvPr/>
          </p:nvSpPr>
          <p:spPr bwMode="auto">
            <a:xfrm>
              <a:off x="2782" y="1331"/>
              <a:ext cx="0" cy="1924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6" name="Line 70"/>
            <p:cNvSpPr>
              <a:spLocks noChangeShapeType="1"/>
            </p:cNvSpPr>
            <p:nvPr/>
          </p:nvSpPr>
          <p:spPr bwMode="auto">
            <a:xfrm>
              <a:off x="3239" y="1330"/>
              <a:ext cx="0" cy="1924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7" name="Line 71"/>
            <p:cNvSpPr>
              <a:spLocks noChangeShapeType="1"/>
            </p:cNvSpPr>
            <p:nvPr/>
          </p:nvSpPr>
          <p:spPr bwMode="auto">
            <a:xfrm>
              <a:off x="3696" y="1330"/>
              <a:ext cx="0" cy="1916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8" name="Line 72"/>
            <p:cNvSpPr>
              <a:spLocks noChangeShapeType="1"/>
            </p:cNvSpPr>
            <p:nvPr/>
          </p:nvSpPr>
          <p:spPr bwMode="auto">
            <a:xfrm>
              <a:off x="4152" y="1330"/>
              <a:ext cx="0" cy="1899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9" name="Line 73"/>
            <p:cNvSpPr>
              <a:spLocks noChangeShapeType="1"/>
            </p:cNvSpPr>
            <p:nvPr/>
          </p:nvSpPr>
          <p:spPr bwMode="auto">
            <a:xfrm>
              <a:off x="4610" y="1330"/>
              <a:ext cx="0" cy="1916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0" name="Line 74"/>
            <p:cNvSpPr>
              <a:spLocks noChangeShapeType="1"/>
            </p:cNvSpPr>
            <p:nvPr/>
          </p:nvSpPr>
          <p:spPr bwMode="auto">
            <a:xfrm>
              <a:off x="2782" y="1331"/>
              <a:ext cx="2759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1" name="Line 75"/>
            <p:cNvSpPr>
              <a:spLocks noChangeShapeType="1"/>
            </p:cNvSpPr>
            <p:nvPr/>
          </p:nvSpPr>
          <p:spPr bwMode="auto">
            <a:xfrm>
              <a:off x="2782" y="1858"/>
              <a:ext cx="2748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2" name="Line 76"/>
            <p:cNvSpPr>
              <a:spLocks noChangeShapeType="1"/>
            </p:cNvSpPr>
            <p:nvPr/>
          </p:nvSpPr>
          <p:spPr bwMode="auto">
            <a:xfrm>
              <a:off x="2782" y="2122"/>
              <a:ext cx="2717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3" name="Line 77"/>
            <p:cNvSpPr>
              <a:spLocks noChangeShapeType="1"/>
            </p:cNvSpPr>
            <p:nvPr/>
          </p:nvSpPr>
          <p:spPr bwMode="auto">
            <a:xfrm>
              <a:off x="3582" y="1978"/>
              <a:ext cx="2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4" name="Line 78"/>
            <p:cNvSpPr>
              <a:spLocks noChangeShapeType="1"/>
            </p:cNvSpPr>
            <p:nvPr/>
          </p:nvSpPr>
          <p:spPr bwMode="auto">
            <a:xfrm flipH="1">
              <a:off x="3691" y="1979"/>
              <a:ext cx="130" cy="1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5" name="Line 79"/>
            <p:cNvSpPr>
              <a:spLocks noChangeShapeType="1"/>
            </p:cNvSpPr>
            <p:nvPr/>
          </p:nvSpPr>
          <p:spPr bwMode="auto">
            <a:xfrm flipV="1">
              <a:off x="4146" y="2453"/>
              <a:ext cx="124" cy="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6" name="Line 80"/>
            <p:cNvSpPr>
              <a:spLocks noChangeShapeType="1"/>
            </p:cNvSpPr>
            <p:nvPr/>
          </p:nvSpPr>
          <p:spPr bwMode="auto">
            <a:xfrm flipV="1">
              <a:off x="4270" y="1624"/>
              <a:ext cx="0" cy="8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7" name="Line 81"/>
            <p:cNvSpPr>
              <a:spLocks noChangeShapeType="1"/>
            </p:cNvSpPr>
            <p:nvPr/>
          </p:nvSpPr>
          <p:spPr bwMode="auto">
            <a:xfrm flipH="1" flipV="1">
              <a:off x="4162" y="1381"/>
              <a:ext cx="108" cy="2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8" name="Line 82"/>
            <p:cNvSpPr>
              <a:spLocks noChangeShapeType="1"/>
            </p:cNvSpPr>
            <p:nvPr/>
          </p:nvSpPr>
          <p:spPr bwMode="auto">
            <a:xfrm>
              <a:off x="5067" y="1335"/>
              <a:ext cx="0" cy="194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9" name="Line 83"/>
            <p:cNvSpPr>
              <a:spLocks noChangeShapeType="1"/>
            </p:cNvSpPr>
            <p:nvPr/>
          </p:nvSpPr>
          <p:spPr bwMode="auto">
            <a:xfrm>
              <a:off x="5505" y="1334"/>
              <a:ext cx="0" cy="194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0" name="Line 84"/>
            <p:cNvSpPr>
              <a:spLocks noChangeShapeType="1"/>
            </p:cNvSpPr>
            <p:nvPr/>
          </p:nvSpPr>
          <p:spPr bwMode="auto">
            <a:xfrm>
              <a:off x="2777" y="2811"/>
              <a:ext cx="2725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1" name="Line 85"/>
            <p:cNvSpPr>
              <a:spLocks noChangeShapeType="1"/>
            </p:cNvSpPr>
            <p:nvPr/>
          </p:nvSpPr>
          <p:spPr bwMode="auto">
            <a:xfrm>
              <a:off x="2777" y="3258"/>
              <a:ext cx="2725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2" name="Line 86"/>
            <p:cNvSpPr>
              <a:spLocks noChangeShapeType="1"/>
            </p:cNvSpPr>
            <p:nvPr/>
          </p:nvSpPr>
          <p:spPr bwMode="auto">
            <a:xfrm>
              <a:off x="2779" y="3249"/>
              <a:ext cx="1836" cy="0"/>
            </a:xfrm>
            <a:prstGeom prst="line">
              <a:avLst/>
            </a:prstGeom>
            <a:noFill/>
            <a:ln w="76200">
              <a:solidFill>
                <a:srgbClr val="33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3" name="Line 87"/>
            <p:cNvSpPr>
              <a:spLocks noChangeShapeType="1"/>
            </p:cNvSpPr>
            <p:nvPr/>
          </p:nvSpPr>
          <p:spPr bwMode="auto">
            <a:xfrm flipV="1">
              <a:off x="4615" y="2803"/>
              <a:ext cx="447" cy="437"/>
            </a:xfrm>
            <a:prstGeom prst="line">
              <a:avLst/>
            </a:prstGeom>
            <a:noFill/>
            <a:ln w="76200">
              <a:solidFill>
                <a:srgbClr val="33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4" name="Line 88"/>
            <p:cNvSpPr>
              <a:spLocks noChangeShapeType="1"/>
            </p:cNvSpPr>
            <p:nvPr/>
          </p:nvSpPr>
          <p:spPr bwMode="auto">
            <a:xfrm>
              <a:off x="5070" y="2818"/>
              <a:ext cx="429" cy="439"/>
            </a:xfrm>
            <a:prstGeom prst="line">
              <a:avLst/>
            </a:prstGeom>
            <a:noFill/>
            <a:ln w="76200">
              <a:solidFill>
                <a:srgbClr val="33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5" name="Line 89"/>
            <p:cNvSpPr>
              <a:spLocks noChangeShapeType="1"/>
            </p:cNvSpPr>
            <p:nvPr/>
          </p:nvSpPr>
          <p:spPr bwMode="auto">
            <a:xfrm>
              <a:off x="4607" y="1851"/>
              <a:ext cx="892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6" name="Text Box 90"/>
            <p:cNvSpPr txBox="1">
              <a:spLocks noChangeArrowheads="1"/>
            </p:cNvSpPr>
            <p:nvPr/>
          </p:nvSpPr>
          <p:spPr bwMode="auto">
            <a:xfrm>
              <a:off x="4664" y="1576"/>
              <a:ext cx="24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a</a:t>
              </a:r>
              <a:r>
                <a:rPr lang="en-US" sz="2400" b="1" baseline="-25000">
                  <a:solidFill>
                    <a:srgbClr val="FFFF0B"/>
                  </a:solidFill>
                </a:rPr>
                <a:t>0</a:t>
              </a:r>
            </a:p>
          </p:txBody>
        </p:sp>
        <p:sp>
          <p:nvSpPr>
            <p:cNvPr id="19517" name="Text Box 91"/>
            <p:cNvSpPr txBox="1">
              <a:spLocks noChangeArrowheads="1"/>
            </p:cNvSpPr>
            <p:nvPr/>
          </p:nvSpPr>
          <p:spPr bwMode="auto">
            <a:xfrm>
              <a:off x="4750" y="2559"/>
              <a:ext cx="18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c</a:t>
              </a:r>
              <a:r>
                <a:rPr lang="en-US" sz="24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19518" name="Line 92"/>
            <p:cNvSpPr>
              <a:spLocks noChangeShapeType="1"/>
            </p:cNvSpPr>
            <p:nvPr/>
          </p:nvSpPr>
          <p:spPr bwMode="auto">
            <a:xfrm flipH="1">
              <a:off x="4491" y="1859"/>
              <a:ext cx="108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9" name="Line 93"/>
            <p:cNvSpPr>
              <a:spLocks noChangeShapeType="1"/>
            </p:cNvSpPr>
            <p:nvPr/>
          </p:nvSpPr>
          <p:spPr bwMode="auto">
            <a:xfrm>
              <a:off x="4491" y="2030"/>
              <a:ext cx="0" cy="10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0" name="Line 94"/>
            <p:cNvSpPr>
              <a:spLocks noChangeShapeType="1"/>
            </p:cNvSpPr>
            <p:nvPr/>
          </p:nvSpPr>
          <p:spPr bwMode="auto">
            <a:xfrm>
              <a:off x="4491" y="3069"/>
              <a:ext cx="116" cy="1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1" name="Line 95"/>
            <p:cNvSpPr>
              <a:spLocks noChangeShapeType="1"/>
            </p:cNvSpPr>
            <p:nvPr/>
          </p:nvSpPr>
          <p:spPr bwMode="auto">
            <a:xfrm flipH="1" flipV="1">
              <a:off x="4933" y="2669"/>
              <a:ext cx="120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2" name="Line 96"/>
            <p:cNvSpPr>
              <a:spLocks noChangeShapeType="1"/>
            </p:cNvSpPr>
            <p:nvPr/>
          </p:nvSpPr>
          <p:spPr bwMode="auto">
            <a:xfrm>
              <a:off x="4933" y="2670"/>
              <a:ext cx="2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3" name="Line 97"/>
            <p:cNvSpPr>
              <a:spLocks noChangeShapeType="1"/>
            </p:cNvSpPr>
            <p:nvPr/>
          </p:nvSpPr>
          <p:spPr bwMode="auto">
            <a:xfrm flipH="1">
              <a:off x="5042" y="2670"/>
              <a:ext cx="130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4" name="Text Box 98"/>
            <p:cNvSpPr txBox="1">
              <a:spLocks noChangeArrowheads="1"/>
            </p:cNvSpPr>
            <p:nvPr/>
          </p:nvSpPr>
          <p:spPr bwMode="auto">
            <a:xfrm>
              <a:off x="2561" y="2947"/>
              <a:ext cx="15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C</a:t>
              </a:r>
            </a:p>
          </p:txBody>
        </p:sp>
      </p:grpSp>
      <p:sp>
        <p:nvSpPr>
          <p:cNvPr id="226404" name="Line 100"/>
          <p:cNvSpPr>
            <a:spLocks noChangeShapeType="1"/>
          </p:cNvSpPr>
          <p:nvPr/>
        </p:nvSpPr>
        <p:spPr bwMode="auto">
          <a:xfrm>
            <a:off x="4357593" y="5867399"/>
            <a:ext cx="0" cy="78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05" name="Line 101"/>
          <p:cNvSpPr>
            <a:spLocks noChangeShapeType="1"/>
          </p:cNvSpPr>
          <p:nvPr/>
        </p:nvSpPr>
        <p:spPr bwMode="auto">
          <a:xfrm>
            <a:off x="5805393" y="5892799"/>
            <a:ext cx="0" cy="749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06" name="Line 102"/>
          <p:cNvSpPr>
            <a:spLocks noChangeShapeType="1"/>
          </p:cNvSpPr>
          <p:nvPr/>
        </p:nvSpPr>
        <p:spPr bwMode="auto">
          <a:xfrm>
            <a:off x="7977093" y="5880099"/>
            <a:ext cx="0" cy="749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07" name="Line 103"/>
          <p:cNvSpPr>
            <a:spLocks noChangeShapeType="1"/>
          </p:cNvSpPr>
          <p:nvPr/>
        </p:nvSpPr>
        <p:spPr bwMode="auto">
          <a:xfrm>
            <a:off x="8675593" y="5867399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09" name="Line 105"/>
          <p:cNvSpPr>
            <a:spLocks noChangeShapeType="1"/>
          </p:cNvSpPr>
          <p:nvPr/>
        </p:nvSpPr>
        <p:spPr bwMode="auto">
          <a:xfrm>
            <a:off x="4243293" y="6515099"/>
            <a:ext cx="4533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10" name="Line 106"/>
          <p:cNvSpPr>
            <a:spLocks noChangeShapeType="1"/>
          </p:cNvSpPr>
          <p:nvPr/>
        </p:nvSpPr>
        <p:spPr bwMode="auto">
          <a:xfrm flipH="1">
            <a:off x="4255993" y="6426199"/>
            <a:ext cx="17780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11" name="Line 107"/>
          <p:cNvSpPr>
            <a:spLocks noChangeShapeType="1"/>
          </p:cNvSpPr>
          <p:nvPr/>
        </p:nvSpPr>
        <p:spPr bwMode="auto">
          <a:xfrm flipH="1">
            <a:off x="5702206" y="6424612"/>
            <a:ext cx="17780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12" name="Line 108"/>
          <p:cNvSpPr>
            <a:spLocks noChangeShapeType="1"/>
          </p:cNvSpPr>
          <p:nvPr/>
        </p:nvSpPr>
        <p:spPr bwMode="auto">
          <a:xfrm flipH="1">
            <a:off x="7873906" y="6419849"/>
            <a:ext cx="17780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13" name="Line 109"/>
          <p:cNvSpPr>
            <a:spLocks noChangeShapeType="1"/>
          </p:cNvSpPr>
          <p:nvPr/>
        </p:nvSpPr>
        <p:spPr bwMode="auto">
          <a:xfrm flipH="1">
            <a:off x="8573993" y="6419849"/>
            <a:ext cx="17780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14" name="Text Box 110"/>
          <p:cNvSpPr txBox="1">
            <a:spLocks noChangeArrowheads="1"/>
          </p:cNvSpPr>
          <p:nvPr/>
        </p:nvSpPr>
        <p:spPr bwMode="auto">
          <a:xfrm>
            <a:off x="5017993" y="6121399"/>
            <a:ext cx="165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1</a:t>
            </a:r>
          </a:p>
        </p:txBody>
      </p:sp>
      <p:sp>
        <p:nvSpPr>
          <p:cNvPr id="226415" name="Text Box 111"/>
          <p:cNvSpPr txBox="1">
            <a:spLocks noChangeArrowheads="1"/>
          </p:cNvSpPr>
          <p:nvPr/>
        </p:nvSpPr>
        <p:spPr bwMode="auto">
          <a:xfrm>
            <a:off x="6922993" y="6108699"/>
            <a:ext cx="165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2</a:t>
            </a:r>
          </a:p>
        </p:txBody>
      </p:sp>
      <p:sp>
        <p:nvSpPr>
          <p:cNvPr id="226416" name="Text Box 112"/>
          <p:cNvSpPr txBox="1">
            <a:spLocks noChangeArrowheads="1"/>
          </p:cNvSpPr>
          <p:nvPr/>
        </p:nvSpPr>
        <p:spPr bwMode="auto">
          <a:xfrm>
            <a:off x="8243793" y="6083299"/>
            <a:ext cx="165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3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170235" y="2661897"/>
            <a:ext cx="355394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 trường hợp thứ hai: thì chúng ta sẽ chia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biểu đồ trạng thái bao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nhiêu tầng?</a:t>
            </a:r>
          </a:p>
        </p:txBody>
      </p:sp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4176057" y="5362109"/>
            <a:ext cx="47662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A+   B+    B-    A-     C+   C-</a:t>
            </a:r>
          </a:p>
        </p:txBody>
      </p:sp>
      <p:sp>
        <p:nvSpPr>
          <p:cNvPr id="72" name="Rectangle 3"/>
          <p:cNvSpPr>
            <a:spLocks noChangeArrowheads="1"/>
          </p:cNvSpPr>
          <p:nvPr/>
        </p:nvSpPr>
        <p:spPr bwMode="auto">
          <a:xfrm>
            <a:off x="282575" y="902493"/>
            <a:ext cx="4194175" cy="5588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Nguyên tắc chia tầng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-19577" y="-4995"/>
            <a:ext cx="9165615" cy="687173"/>
            <a:chOff x="-19577" y="-4995"/>
            <a:chExt cx="9165615" cy="687173"/>
          </a:xfrm>
        </p:grpSpPr>
        <p:sp>
          <p:nvSpPr>
            <p:cNvPr id="73" name="Rectangle 72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Rectangle 74"/>
          <p:cNvSpPr>
            <a:spLocks noChangeArrowheads="1"/>
          </p:cNvSpPr>
          <p:nvPr/>
        </p:nvSpPr>
        <p:spPr bwMode="auto">
          <a:xfrm>
            <a:off x="164592" y="67690"/>
            <a:ext cx="87777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Nguyên lý điều khiển theo tầng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404" grpId="0" animBg="1"/>
      <p:bldP spid="226405" grpId="0" animBg="1"/>
      <p:bldP spid="226406" grpId="0" animBg="1"/>
      <p:bldP spid="226407" grpId="0" animBg="1"/>
      <p:bldP spid="226409" grpId="0" animBg="1"/>
      <p:bldP spid="226410" grpId="0" animBg="1"/>
      <p:bldP spid="226411" grpId="0" animBg="1"/>
      <p:bldP spid="226412" grpId="0" animBg="1"/>
      <p:bldP spid="226413" grpId="0" animBg="1"/>
      <p:bldP spid="226414" grpId="0"/>
      <p:bldP spid="226415" grpId="0"/>
      <p:bldP spid="226416" grpId="0"/>
      <p:bldP spid="68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9577" y="-19509"/>
            <a:ext cx="9165615" cy="687173"/>
            <a:chOff x="-19577" y="-4995"/>
            <a:chExt cx="9165615" cy="687173"/>
          </a:xfrm>
        </p:grpSpPr>
        <p:sp>
          <p:nvSpPr>
            <p:cNvPr id="9" name="Rectangle 8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257887" y="81971"/>
            <a:ext cx="647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Biểu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diễn 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 tầng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96174" y="686135"/>
            <a:ext cx="8897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hệ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thống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(n-1)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van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chiều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5/2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sz="28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073380" y="2719757"/>
            <a:ext cx="7001315" cy="38684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41987" y="4423159"/>
            <a:ext cx="712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</a:rPr>
              <a:t>e1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86052" y="4423158"/>
            <a:ext cx="712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</a:rPr>
              <a:t>e2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345833" y="3838140"/>
            <a:ext cx="2442989" cy="244298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80" y="1639165"/>
            <a:ext cx="9030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Giả sử hệ thống có </a:t>
            </a:r>
            <a:r>
              <a:rPr lang="en-US" sz="28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= </a:t>
            </a:r>
            <a:r>
              <a:rPr lang="en-US" sz="280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 cụm </a:t>
            </a:r>
            <a:r>
              <a:rPr lang="en-US" sz="28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 tầng </a:t>
            </a:r>
            <a:r>
              <a:rPr lang="en-US" sz="280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 có </a:t>
            </a:r>
            <a:r>
              <a:rPr lang="en-US" sz="28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van đảo chiều 5/2 duy trì</a:t>
            </a:r>
          </a:p>
        </p:txBody>
      </p:sp>
    </p:spTree>
    <p:extLst>
      <p:ext uri="{BB962C8B-B14F-4D97-AF65-F5344CB8AC3E}">
        <p14:creationId xmlns:p14="http://schemas.microsoft.com/office/powerpoint/2010/main" val="11431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5" grpId="0"/>
      <p:bldP spid="12" grpId="0"/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9577" y="-19509"/>
            <a:ext cx="9165615" cy="687173"/>
            <a:chOff x="-19577" y="-4995"/>
            <a:chExt cx="9165615" cy="687173"/>
          </a:xfrm>
        </p:grpSpPr>
        <p:sp>
          <p:nvSpPr>
            <p:cNvPr id="9" name="Rectangle 8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57887" y="1047508"/>
            <a:ext cx="2445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smtClean="0">
                <a:latin typeface="Tahoma" pitchFamily="34" charset="0"/>
                <a:cs typeface="Tahoma" pitchFamily="34" charset="0"/>
              </a:rPr>
              <a:t>Hoạt động 1:</a:t>
            </a:r>
            <a:endParaRPr lang="en-US" sz="2800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7887" y="81971"/>
            <a:ext cx="647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Biểu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diễn 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 tầng</a:t>
            </a:r>
          </a:p>
        </p:txBody>
      </p:sp>
      <p:sp>
        <p:nvSpPr>
          <p:cNvPr id="3" name="Rectangle 2"/>
          <p:cNvSpPr/>
          <p:nvPr/>
        </p:nvSpPr>
        <p:spPr>
          <a:xfrm>
            <a:off x="257887" y="2114153"/>
            <a:ext cx="8496148" cy="3464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Yêu cầu: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Dựa vào hình vẽ sau đây, các nhóm hãy hoàn thiện cụm đảo tầng với yêu cầu: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Ở trạng thái ban đầu, nguồn khí nén ở tầng 2. 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 nhấn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nút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 (e1 tác động), nguồn khí nén sẽ chuyển sang tầng 1, tầng 2 bị xóa</a:t>
            </a:r>
          </a:p>
          <a:p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 tác động e2, nguồn khí nén sẽ chuyển sang tầng 2, tầng 1 bị xóa</a:t>
            </a:r>
          </a:p>
        </p:txBody>
      </p:sp>
    </p:spTree>
    <p:extLst>
      <p:ext uri="{BB962C8B-B14F-4D97-AF65-F5344CB8AC3E}">
        <p14:creationId xmlns:p14="http://schemas.microsoft.com/office/powerpoint/2010/main" val="22681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THIỆU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92199" y="799951"/>
            <a:ext cx="67102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Học phần</a:t>
            </a: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KỸ THUẬT ĐIỆN KHÍ NÉN</a:t>
            </a:r>
            <a:endParaRPr 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66487" y="1681474"/>
            <a:ext cx="8647148" cy="729550"/>
            <a:chOff x="266487" y="1753190"/>
            <a:chExt cx="8407612" cy="729550"/>
          </a:xfrm>
        </p:grpSpPr>
        <p:sp>
          <p:nvSpPr>
            <p:cNvPr id="49" name="Rounded Rectangle 48"/>
            <p:cNvSpPr/>
            <p:nvPr/>
          </p:nvSpPr>
          <p:spPr>
            <a:xfrm>
              <a:off x="364412" y="1753190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l-NL" sz="28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Cơ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sở lý thuyết về khí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66487" y="1753191"/>
              <a:ext cx="834671" cy="729549"/>
              <a:chOff x="266487" y="1753191"/>
              <a:chExt cx="834671" cy="729549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319050" y="1753191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TextBox 23"/>
              <p:cNvSpPr txBox="1"/>
              <p:nvPr/>
            </p:nvSpPr>
            <p:spPr>
              <a:xfrm>
                <a:off x="266487" y="1841185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C.1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266485" y="2692957"/>
            <a:ext cx="8647150" cy="736010"/>
            <a:chOff x="319050" y="2777833"/>
            <a:chExt cx="8407614" cy="736010"/>
          </a:xfrm>
        </p:grpSpPr>
        <p:sp>
          <p:nvSpPr>
            <p:cNvPr id="50" name="Rounded Rectangle 49"/>
            <p:cNvSpPr/>
            <p:nvPr/>
          </p:nvSpPr>
          <p:spPr>
            <a:xfrm>
              <a:off x="416977" y="2777833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Máy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 khí-Thiết bị xử lý, phân phối khí nén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19050" y="2784294"/>
              <a:ext cx="834671" cy="729549"/>
              <a:chOff x="319050" y="2784294"/>
              <a:chExt cx="834671" cy="729549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66177" y="2784294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5" name="TextBox 24"/>
              <p:cNvSpPr txBox="1"/>
              <p:nvPr/>
            </p:nvSpPr>
            <p:spPr>
              <a:xfrm>
                <a:off x="319050" y="2880908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C.2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229062" y="4770065"/>
            <a:ext cx="8684573" cy="729550"/>
            <a:chOff x="266486" y="4987446"/>
            <a:chExt cx="8433014" cy="729550"/>
          </a:xfrm>
        </p:grpSpPr>
        <p:sp>
          <p:nvSpPr>
            <p:cNvPr id="51" name="Rounded Rectangle 50"/>
            <p:cNvSpPr/>
            <p:nvPr/>
          </p:nvSpPr>
          <p:spPr>
            <a:xfrm>
              <a:off x="389813" y="4987446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Thiết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lập hệ thống điều khiển bằng khí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66486" y="4987447"/>
              <a:ext cx="834671" cy="729549"/>
              <a:chOff x="266486" y="4987447"/>
              <a:chExt cx="834671" cy="729549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326313" y="4987447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TextBox 26"/>
              <p:cNvSpPr txBox="1"/>
              <p:nvPr/>
            </p:nvSpPr>
            <p:spPr>
              <a:xfrm>
                <a:off x="266486" y="5060402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C.4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248348" y="3690993"/>
            <a:ext cx="8665287" cy="735532"/>
            <a:chOff x="266486" y="3883389"/>
            <a:chExt cx="8425751" cy="735532"/>
          </a:xfrm>
        </p:grpSpPr>
        <p:sp>
          <p:nvSpPr>
            <p:cNvPr id="52" name="Rounded Rectangle 51"/>
            <p:cNvSpPr/>
            <p:nvPr/>
          </p:nvSpPr>
          <p:spPr>
            <a:xfrm>
              <a:off x="382550" y="3889372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Các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phần tử trong hệ thống điều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khiển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266486" y="3883389"/>
              <a:ext cx="834671" cy="729549"/>
              <a:chOff x="266486" y="3883389"/>
              <a:chExt cx="834671" cy="729549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326313" y="3883389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TextBox 25"/>
              <p:cNvSpPr txBox="1"/>
              <p:nvPr/>
            </p:nvSpPr>
            <p:spPr>
              <a:xfrm>
                <a:off x="266486" y="3986553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C.3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53" name="Rectangle 52"/>
          <p:cNvSpPr/>
          <p:nvPr/>
        </p:nvSpPr>
        <p:spPr>
          <a:xfrm flipH="1">
            <a:off x="0" y="13589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248348" y="4785732"/>
            <a:ext cx="8684573" cy="729550"/>
            <a:chOff x="266486" y="4987446"/>
            <a:chExt cx="8433014" cy="729550"/>
          </a:xfrm>
        </p:grpSpPr>
        <p:sp>
          <p:nvSpPr>
            <p:cNvPr id="56" name="Rounded Rectangle 55"/>
            <p:cNvSpPr/>
            <p:nvPr/>
          </p:nvSpPr>
          <p:spPr>
            <a:xfrm>
              <a:off x="389813" y="4987446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Thiết </a:t>
              </a:r>
              <a:r>
                <a:rPr lang="nl-NL" sz="24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lập hệ thống điều khiển bằng khí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rgbClr val="0000CC"/>
                </a:solidFill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266486" y="4987447"/>
              <a:ext cx="834671" cy="729549"/>
              <a:chOff x="266486" y="4987447"/>
              <a:chExt cx="834671" cy="729549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326313" y="4987447"/>
                <a:ext cx="729549" cy="729549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9" name="TextBox 58"/>
              <p:cNvSpPr txBox="1"/>
              <p:nvPr/>
            </p:nvSpPr>
            <p:spPr>
              <a:xfrm>
                <a:off x="266486" y="5060402"/>
                <a:ext cx="834671" cy="52322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 smtClean="0">
                    <a:solidFill>
                      <a:srgbClr val="0000CC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C.4</a:t>
                </a:r>
                <a:endParaRPr lang="en-US" sz="28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266486" y="5801248"/>
            <a:ext cx="8648914" cy="735532"/>
            <a:chOff x="266486" y="3883389"/>
            <a:chExt cx="8425751" cy="735532"/>
          </a:xfrm>
        </p:grpSpPr>
        <p:sp>
          <p:nvSpPr>
            <p:cNvPr id="35" name="Rounded Rectangle 34"/>
            <p:cNvSpPr/>
            <p:nvPr/>
          </p:nvSpPr>
          <p:spPr>
            <a:xfrm>
              <a:off x="382550" y="3889372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Thiết lập hệ thống điều khiển bằng điện khí nén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266486" y="3883389"/>
              <a:ext cx="834671" cy="729549"/>
              <a:chOff x="266486" y="3883389"/>
              <a:chExt cx="834671" cy="729549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326313" y="3883389"/>
                <a:ext cx="729549" cy="729549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TextBox 37"/>
              <p:cNvSpPr txBox="1"/>
              <p:nvPr/>
            </p:nvSpPr>
            <p:spPr>
              <a:xfrm>
                <a:off x="266486" y="3986553"/>
                <a:ext cx="8346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mtClean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C.5</a:t>
                </a:r>
                <a:endParaRPr lang="en-US" sz="28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29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um dao tang n =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4011" y="1794967"/>
            <a:ext cx="7207163" cy="49131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40406" y="2984172"/>
            <a:ext cx="82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6171" y="2984172"/>
            <a:ext cx="822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a1</a:t>
            </a:r>
          </a:p>
        </p:txBody>
      </p:sp>
      <p:sp>
        <p:nvSpPr>
          <p:cNvPr id="10" name="Rectangle 9"/>
          <p:cNvSpPr/>
          <p:nvPr/>
        </p:nvSpPr>
        <p:spPr>
          <a:xfrm>
            <a:off x="778333" y="938755"/>
            <a:ext cx="5999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Tahoma" pitchFamily="34" charset="0"/>
                <a:cs typeface="Tahoma" pitchFamily="34" charset="0"/>
              </a:rPr>
              <a:t>Khi n = </a:t>
            </a:r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2</a:t>
            </a:r>
            <a:endParaRPr lang="en-US" sz="28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5698744" y="3671047"/>
            <a:ext cx="1243367" cy="13641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-19577" y="-19509"/>
            <a:ext cx="9165615" cy="687173"/>
            <a:chOff x="-19577" y="-4995"/>
            <a:chExt cx="9165615" cy="687173"/>
          </a:xfrm>
        </p:grpSpPr>
        <p:sp>
          <p:nvSpPr>
            <p:cNvPr id="11" name="Rectangle 10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257887" y="81971"/>
            <a:ext cx="647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Biểu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diễn 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 tầng</a:t>
            </a:r>
          </a:p>
        </p:txBody>
      </p:sp>
    </p:spTree>
    <p:extLst>
      <p:ext uri="{BB962C8B-B14F-4D97-AF65-F5344CB8AC3E}">
        <p14:creationId xmlns:p14="http://schemas.microsoft.com/office/powerpoint/2010/main" val="5551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7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9" grpId="0"/>
      <p:bldP spid="10" grpId="0"/>
      <p:bldP spid="3" grpId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296896925"/>
              </p:ext>
            </p:extLst>
          </p:nvPr>
        </p:nvGraphicFramePr>
        <p:xfrm>
          <a:off x="1145070" y="1377794"/>
          <a:ext cx="6750701" cy="4655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1610338" y="2790758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53030" y="3101941"/>
            <a:ext cx="113737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 kì hoạt động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492634" y="1425220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5368498" y="2790758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4659404" y="5002021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325020" y="5004202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400798" y="1773222"/>
            <a:ext cx="1346388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55633" y="4284116"/>
            <a:ext cx="1296545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53030" y="6204961"/>
            <a:ext cx="1246767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78173" y="4285959"/>
            <a:ext cx="1246847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5533" y="6157054"/>
            <a:ext cx="8888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Lưu ý: Tại 1 thời điểm, nguồn chỉ cung cấp cho 1 tầng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07576" y="706808"/>
            <a:ext cx="88885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Ở thời điểm ban đầu, nguồn sẽ ở tầng thứ 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14562" y="1757833"/>
            <a:ext cx="1426932" cy="523220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</a:t>
            </a:r>
          </a:p>
        </p:txBody>
      </p:sp>
      <p:sp>
        <p:nvSpPr>
          <p:cNvPr id="2" name="Oval 1"/>
          <p:cNvSpPr/>
          <p:nvPr/>
        </p:nvSpPr>
        <p:spPr>
          <a:xfrm>
            <a:off x="3747509" y="2906870"/>
            <a:ext cx="1524858" cy="1524858"/>
          </a:xfrm>
          <a:prstGeom prst="ellipse">
            <a:avLst/>
          </a:prstGeom>
          <a:noFill/>
          <a:ln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-19577" y="-19509"/>
            <a:ext cx="9165615" cy="687173"/>
            <a:chOff x="-19577" y="-4995"/>
            <a:chExt cx="9165615" cy="687173"/>
          </a:xfrm>
        </p:grpSpPr>
        <p:sp>
          <p:nvSpPr>
            <p:cNvPr id="26" name="Rectangle 25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257887" y="162653"/>
            <a:ext cx="6476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Biểu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diễn </a:t>
            </a:r>
            <a:r>
              <a:rPr 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 tầng</a:t>
            </a:r>
          </a:p>
        </p:txBody>
      </p:sp>
    </p:spTree>
    <p:extLst>
      <p:ext uri="{BB962C8B-B14F-4D97-AF65-F5344CB8AC3E}">
        <p14:creationId xmlns:p14="http://schemas.microsoft.com/office/powerpoint/2010/main" val="101658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 animBg="1"/>
      <p:bldP spid="11" grpId="1" animBg="1"/>
      <p:bldP spid="12" grpId="0"/>
      <p:bldP spid="13" grpId="1" animBg="1"/>
      <p:bldP spid="13" grpId="2" animBg="1"/>
      <p:bldP spid="13" grpId="3" animBg="1"/>
      <p:bldP spid="14" grpId="1" animBg="1"/>
      <p:bldP spid="14" grpId="2" animBg="1"/>
      <p:bldP spid="14" grpId="3" animBg="1"/>
      <p:bldP spid="15" grpId="1" animBg="1"/>
      <p:bldP spid="15" grpId="2" animBg="1"/>
      <p:bldP spid="15" grpId="3" animBg="1"/>
      <p:bldP spid="16" grpId="1" animBg="1"/>
      <p:bldP spid="16" grpId="2" animBg="1"/>
      <p:bldP spid="16" grpId="3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3" grpId="0"/>
      <p:bldP spid="24" grpId="0" animBg="1"/>
      <p:bldP spid="24" grpId="1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30610" y="1350889"/>
            <a:ext cx="806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chemeClr val="accent3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Bước 1</a:t>
            </a:r>
            <a:r>
              <a:rPr 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Lập biểu đồ trạng thái và chia tầng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0610" y="2099978"/>
            <a:ext cx="806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chemeClr val="accent3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Bước 2</a:t>
            </a:r>
            <a:r>
              <a:rPr 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Xác định các tín hiệu điều khiển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0610" y="2814026"/>
            <a:ext cx="806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chemeClr val="accent3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Bước 3</a:t>
            </a:r>
            <a:r>
              <a:rPr lang="en-US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Vẽ sơ đồ mạch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91048" y="3560662"/>
            <a:ext cx="7693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Cụm cơ cấu chấp hành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91048" y="4173414"/>
            <a:ext cx="7693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Cụm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đảo tầng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91049" y="4759736"/>
            <a:ext cx="76932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</a:t>
            </a:r>
            <a:r>
              <a:rPr lang="en-US" sz="280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Mạch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điều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khiển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=&gt;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sơ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chỉnh</a:t>
            </a:r>
            <a:endParaRPr lang="en-US" sz="2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-19577" y="-19509"/>
            <a:ext cx="9165615" cy="687173"/>
            <a:chOff x="-19577" y="-4995"/>
            <a:chExt cx="9165615" cy="687173"/>
          </a:xfrm>
        </p:grpSpPr>
        <p:sp>
          <p:nvSpPr>
            <p:cNvPr id="16" name="Rectangle 15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1022" y="57026"/>
            <a:ext cx="8888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Trình tự thiết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lập mạch điều khiển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22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070701" y="2972924"/>
            <a:ext cx="3684082" cy="2305050"/>
            <a:chOff x="2456" y="1644"/>
            <a:chExt cx="2281" cy="1452"/>
          </a:xfrm>
        </p:grpSpPr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2456" y="1838"/>
              <a:ext cx="19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A</a:t>
              </a:r>
            </a:p>
          </p:txBody>
        </p:sp>
        <p:sp>
          <p:nvSpPr>
            <p:cNvPr id="6" name="Text Box 23"/>
            <p:cNvSpPr txBox="1">
              <a:spLocks noChangeArrowheads="1"/>
            </p:cNvSpPr>
            <p:nvPr/>
          </p:nvSpPr>
          <p:spPr bwMode="auto">
            <a:xfrm>
              <a:off x="2456" y="2713"/>
              <a:ext cx="22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B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2716" y="1644"/>
              <a:ext cx="2021" cy="1452"/>
              <a:chOff x="3356" y="2613"/>
              <a:chExt cx="2021" cy="1452"/>
            </a:xfrm>
          </p:grpSpPr>
          <p:sp>
            <p:nvSpPr>
              <p:cNvPr id="8" name="Line 25"/>
              <p:cNvSpPr>
                <a:spLocks noChangeShapeType="1"/>
              </p:cNvSpPr>
              <p:nvPr/>
            </p:nvSpPr>
            <p:spPr bwMode="auto">
              <a:xfrm>
                <a:off x="3356" y="2614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Line 26"/>
              <p:cNvSpPr>
                <a:spLocks noChangeShapeType="1"/>
              </p:cNvSpPr>
              <p:nvPr/>
            </p:nvSpPr>
            <p:spPr bwMode="auto">
              <a:xfrm>
                <a:off x="3861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Line 27"/>
              <p:cNvSpPr>
                <a:spLocks noChangeShapeType="1"/>
              </p:cNvSpPr>
              <p:nvPr/>
            </p:nvSpPr>
            <p:spPr bwMode="auto">
              <a:xfrm>
                <a:off x="4367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Line 28"/>
              <p:cNvSpPr>
                <a:spLocks noChangeShapeType="1"/>
              </p:cNvSpPr>
              <p:nvPr/>
            </p:nvSpPr>
            <p:spPr bwMode="auto">
              <a:xfrm>
                <a:off x="4871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Line 29"/>
              <p:cNvSpPr>
                <a:spLocks noChangeShapeType="1"/>
              </p:cNvSpPr>
              <p:nvPr/>
            </p:nvSpPr>
            <p:spPr bwMode="auto">
              <a:xfrm>
                <a:off x="5377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Line 30"/>
              <p:cNvSpPr>
                <a:spLocks noChangeShapeType="1"/>
              </p:cNvSpPr>
              <p:nvPr/>
            </p:nvSpPr>
            <p:spPr bwMode="auto">
              <a:xfrm>
                <a:off x="3356" y="2614"/>
                <a:ext cx="2021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31"/>
              <p:cNvSpPr>
                <a:spLocks noChangeShapeType="1"/>
              </p:cNvSpPr>
              <p:nvPr/>
            </p:nvSpPr>
            <p:spPr bwMode="auto">
              <a:xfrm>
                <a:off x="3356" y="3207"/>
                <a:ext cx="2021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Line 32"/>
              <p:cNvSpPr>
                <a:spLocks noChangeShapeType="1"/>
              </p:cNvSpPr>
              <p:nvPr/>
            </p:nvSpPr>
            <p:spPr bwMode="auto">
              <a:xfrm>
                <a:off x="3356" y="3504"/>
                <a:ext cx="2021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Line 33"/>
              <p:cNvSpPr>
                <a:spLocks noChangeShapeType="1"/>
              </p:cNvSpPr>
              <p:nvPr/>
            </p:nvSpPr>
            <p:spPr bwMode="auto">
              <a:xfrm>
                <a:off x="3356" y="4065"/>
                <a:ext cx="2021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2693" y="653641"/>
            <a:ext cx="86059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err="1">
                <a:latin typeface="Tahoma" pitchFamily="34" charset="0"/>
                <a:cs typeface="Tahoma" pitchFamily="34" charset="0"/>
              </a:rPr>
              <a:t>Ví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dụ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: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Hãy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thiết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 smtClean="0">
                <a:latin typeface="Tahoma" pitchFamily="34" charset="0"/>
                <a:cs typeface="Tahoma" pitchFamily="34" charset="0"/>
              </a:rPr>
              <a:t>lập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 smtClean="0">
                <a:latin typeface="Tahoma" pitchFamily="34" charset="0"/>
                <a:cs typeface="Tahoma" pitchFamily="34" charset="0"/>
              </a:rPr>
              <a:t>mạch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 smtClean="0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 smtClean="0">
                <a:latin typeface="Tahoma" pitchFamily="34" charset="0"/>
                <a:cs typeface="Tahoma" pitchFamily="34" charset="0"/>
              </a:rPr>
              <a:t>khiển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 smtClean="0">
                <a:latin typeface="Tahoma" pitchFamily="34" charset="0"/>
                <a:cs typeface="Tahoma" pitchFamily="34" charset="0"/>
              </a:rPr>
              <a:t>của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 smtClean="0">
                <a:latin typeface="Tahoma" pitchFamily="34" charset="0"/>
                <a:cs typeface="Tahoma" pitchFamily="34" charset="0"/>
              </a:rPr>
              <a:t>máy</a:t>
            </a:r>
            <a:r>
              <a:rPr lang="en-US" sz="2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đóng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nhãn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hiệu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sản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phẩm</a:t>
            </a:r>
            <a:endParaRPr lang="en-US" sz="28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3077" y="1537335"/>
            <a:ext cx="86059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err="1">
                <a:latin typeface="Tahoma" pitchFamily="34" charset="0"/>
                <a:cs typeface="Tahoma" pitchFamily="34" charset="0"/>
              </a:rPr>
              <a:t>Bước</a:t>
            </a:r>
            <a:r>
              <a:rPr lang="en-US" sz="2800">
                <a:latin typeface="Tahoma" pitchFamily="34" charset="0"/>
                <a:cs typeface="Tahoma" pitchFamily="34" charset="0"/>
              </a:rPr>
              <a:t> 1.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Lập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biểu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đồ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trạng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thái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và</a:t>
            </a:r>
            <a:r>
              <a:rPr lang="en-US" sz="2800">
                <a:latin typeface="Tahoma" pitchFamily="34" charset="0"/>
                <a:cs typeface="Tahoma" pitchFamily="34" charset="0"/>
              </a:rPr>
              <a:t> chia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tầng</a:t>
            </a:r>
            <a:endParaRPr lang="en-US" sz="28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751836" y="6203111"/>
            <a:ext cx="5449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>
                <a:latin typeface="Tahoma" pitchFamily="34" charset="0"/>
                <a:cs typeface="Tahoma" pitchFamily="34" charset="0"/>
              </a:rPr>
              <a:t>Tầng 1: A+, B+; Tầng 2: B-, A-</a:t>
            </a:r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 flipV="1">
            <a:off x="5492247" y="2969751"/>
            <a:ext cx="833400" cy="944563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6306266" y="2972926"/>
            <a:ext cx="81725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7890695" y="2960226"/>
            <a:ext cx="859242" cy="969963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Line 7"/>
          <p:cNvSpPr>
            <a:spLocks noChangeShapeType="1"/>
          </p:cNvSpPr>
          <p:nvPr/>
        </p:nvSpPr>
        <p:spPr bwMode="auto">
          <a:xfrm>
            <a:off x="5492247" y="5267798"/>
            <a:ext cx="814019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8"/>
          <p:cNvSpPr>
            <a:spLocks noChangeShapeType="1"/>
          </p:cNvSpPr>
          <p:nvPr/>
        </p:nvSpPr>
        <p:spPr bwMode="auto">
          <a:xfrm flipV="1">
            <a:off x="6290114" y="4398501"/>
            <a:ext cx="836631" cy="887413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7935918" y="5261448"/>
            <a:ext cx="843091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>
            <a:off x="7108979" y="4400089"/>
            <a:ext cx="846321" cy="8763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>
            <a:off x="5494431" y="5680864"/>
            <a:ext cx="9169" cy="596017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" name="Line 42"/>
          <p:cNvSpPr>
            <a:spLocks noChangeShapeType="1"/>
          </p:cNvSpPr>
          <p:nvPr/>
        </p:nvSpPr>
        <p:spPr bwMode="auto">
          <a:xfrm>
            <a:off x="7129201" y="5701243"/>
            <a:ext cx="0" cy="589085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" name="Line 43"/>
          <p:cNvSpPr>
            <a:spLocks noChangeShapeType="1"/>
          </p:cNvSpPr>
          <p:nvPr/>
        </p:nvSpPr>
        <p:spPr bwMode="auto">
          <a:xfrm>
            <a:off x="8759879" y="5701243"/>
            <a:ext cx="7626" cy="533804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" name="Line 44"/>
          <p:cNvSpPr>
            <a:spLocks noChangeShapeType="1"/>
          </p:cNvSpPr>
          <p:nvPr/>
        </p:nvSpPr>
        <p:spPr bwMode="auto">
          <a:xfrm>
            <a:off x="5516301" y="6132700"/>
            <a:ext cx="1612900" cy="0"/>
          </a:xfrm>
          <a:prstGeom prst="line">
            <a:avLst/>
          </a:prstGeom>
          <a:noFill/>
          <a:ln w="28575">
            <a:solidFill>
              <a:srgbClr val="FFFF0B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" name="Line 45"/>
          <p:cNvSpPr>
            <a:spLocks noChangeShapeType="1"/>
          </p:cNvSpPr>
          <p:nvPr/>
        </p:nvSpPr>
        <p:spPr bwMode="auto">
          <a:xfrm>
            <a:off x="7116501" y="6135874"/>
            <a:ext cx="1633436" cy="0"/>
          </a:xfrm>
          <a:prstGeom prst="line">
            <a:avLst/>
          </a:prstGeom>
          <a:noFill/>
          <a:ln w="28575">
            <a:solidFill>
              <a:srgbClr val="FFFF0B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Box 46"/>
          <p:cNvSpPr txBox="1">
            <a:spLocks noChangeArrowheads="1"/>
          </p:cNvSpPr>
          <p:nvPr/>
        </p:nvSpPr>
        <p:spPr bwMode="auto">
          <a:xfrm>
            <a:off x="6189401" y="5764400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34" name="Text Box 47"/>
          <p:cNvSpPr txBox="1">
            <a:spLocks noChangeArrowheads="1"/>
          </p:cNvSpPr>
          <p:nvPr/>
        </p:nvSpPr>
        <p:spPr bwMode="auto">
          <a:xfrm>
            <a:off x="7802301" y="5751700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35" name="Oval 11"/>
          <p:cNvSpPr>
            <a:spLocks noChangeArrowheads="1"/>
          </p:cNvSpPr>
          <p:nvPr/>
        </p:nvSpPr>
        <p:spPr bwMode="auto">
          <a:xfrm>
            <a:off x="5225261" y="2109919"/>
            <a:ext cx="476459" cy="431800"/>
          </a:xfrm>
          <a:prstGeom prst="ellips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 flipV="1">
            <a:off x="5482065" y="2325819"/>
            <a:ext cx="0" cy="684213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" name="Line 13"/>
          <p:cNvSpPr>
            <a:spLocks noChangeShapeType="1"/>
          </p:cNvSpPr>
          <p:nvPr/>
        </p:nvSpPr>
        <p:spPr bwMode="auto">
          <a:xfrm>
            <a:off x="5225261" y="2325819"/>
            <a:ext cx="476459" cy="0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5805088" y="2052219"/>
            <a:ext cx="878624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B"/>
                </a:solidFill>
              </a:rPr>
              <a:t>Start</a:t>
            </a:r>
          </a:p>
        </p:txBody>
      </p:sp>
      <p:sp>
        <p:nvSpPr>
          <p:cNvPr id="39" name="Line 15"/>
          <p:cNvSpPr>
            <a:spLocks noChangeShapeType="1"/>
          </p:cNvSpPr>
          <p:nvPr/>
        </p:nvSpPr>
        <p:spPr bwMode="auto">
          <a:xfrm flipH="1">
            <a:off x="6116607" y="3001818"/>
            <a:ext cx="182508" cy="396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" name="Line 16"/>
          <p:cNvSpPr>
            <a:spLocks noChangeShapeType="1"/>
          </p:cNvSpPr>
          <p:nvPr/>
        </p:nvSpPr>
        <p:spPr bwMode="auto">
          <a:xfrm>
            <a:off x="6116607" y="3398693"/>
            <a:ext cx="0" cy="15478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6499237" y="3952731"/>
            <a:ext cx="494226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B"/>
                </a:solidFill>
              </a:rPr>
              <a:t>b1</a:t>
            </a:r>
            <a:endParaRPr lang="en-US" sz="2400" b="1" baseline="-25000">
              <a:solidFill>
                <a:srgbClr val="FFFF0B"/>
              </a:solidFill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6103885" y="2586169"/>
            <a:ext cx="57982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B"/>
                </a:solidFill>
              </a:rPr>
              <a:t>a1</a:t>
            </a: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8221104" y="4829031"/>
            <a:ext cx="45061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B"/>
                </a:solidFill>
              </a:rPr>
              <a:t>b0</a:t>
            </a:r>
            <a:endParaRPr lang="en-US" sz="2400" b="1" baseline="-25000">
              <a:solidFill>
                <a:srgbClr val="FFFF0B"/>
              </a:solidFill>
            </a:endParaRPr>
          </a:p>
        </p:txBody>
      </p:sp>
      <p:sp>
        <p:nvSpPr>
          <p:cNvPr id="44" name="Line 21"/>
          <p:cNvSpPr>
            <a:spLocks noChangeShapeType="1"/>
          </p:cNvSpPr>
          <p:nvPr/>
        </p:nvSpPr>
        <p:spPr bwMode="auto">
          <a:xfrm flipH="1" flipV="1">
            <a:off x="6922550" y="4117831"/>
            <a:ext cx="182508" cy="2524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" name="Line 26"/>
          <p:cNvSpPr>
            <a:spLocks noChangeShapeType="1"/>
          </p:cNvSpPr>
          <p:nvPr/>
        </p:nvSpPr>
        <p:spPr bwMode="auto">
          <a:xfrm>
            <a:off x="6308805" y="2965306"/>
            <a:ext cx="0" cy="2303463"/>
          </a:xfrm>
          <a:prstGeom prst="line">
            <a:avLst/>
          </a:prstGeom>
          <a:noFill/>
          <a:ln w="9525">
            <a:solidFill>
              <a:srgbClr val="FFFF0B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" name="Line 34"/>
          <p:cNvSpPr>
            <a:spLocks noChangeShapeType="1"/>
          </p:cNvSpPr>
          <p:nvPr/>
        </p:nvSpPr>
        <p:spPr bwMode="auto">
          <a:xfrm>
            <a:off x="6922550" y="4119419"/>
            <a:ext cx="42800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" name="Line 35"/>
          <p:cNvSpPr>
            <a:spLocks noChangeShapeType="1"/>
          </p:cNvSpPr>
          <p:nvPr/>
        </p:nvSpPr>
        <p:spPr bwMode="auto">
          <a:xfrm flipH="1">
            <a:off x="7116364" y="4117831"/>
            <a:ext cx="234192" cy="2428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8" name="Line 36"/>
          <p:cNvSpPr>
            <a:spLocks noChangeShapeType="1"/>
          </p:cNvSpPr>
          <p:nvPr/>
        </p:nvSpPr>
        <p:spPr bwMode="auto">
          <a:xfrm flipV="1">
            <a:off x="7928768" y="4970319"/>
            <a:ext cx="221271" cy="2905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" name="Line 37"/>
          <p:cNvSpPr>
            <a:spLocks noChangeShapeType="1"/>
          </p:cNvSpPr>
          <p:nvPr/>
        </p:nvSpPr>
        <p:spPr bwMode="auto">
          <a:xfrm flipV="1">
            <a:off x="8150039" y="3490769"/>
            <a:ext cx="0" cy="14795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" name="Line 38"/>
          <p:cNvSpPr>
            <a:spLocks noChangeShapeType="1"/>
          </p:cNvSpPr>
          <p:nvPr/>
        </p:nvSpPr>
        <p:spPr bwMode="auto">
          <a:xfrm flipH="1" flipV="1">
            <a:off x="7957840" y="3055793"/>
            <a:ext cx="192199" cy="434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51" name="Straight Arrow Connector 50"/>
          <p:cNvCxnSpPr>
            <a:endCxn id="9" idx="1"/>
          </p:cNvCxnSpPr>
          <p:nvPr/>
        </p:nvCxnSpPr>
        <p:spPr>
          <a:xfrm>
            <a:off x="6116607" y="4946506"/>
            <a:ext cx="189659" cy="32988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6714356" y="1547870"/>
            <a:ext cx="1954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800">
                <a:latin typeface="Tahoma" pitchFamily="34" charset="0"/>
                <a:cs typeface="Tahoma" pitchFamily="34" charset="0"/>
              </a:rPr>
              <a:t>(4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tín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hiệu</a:t>
            </a:r>
            <a:r>
              <a:rPr lang="en-US" sz="2800">
                <a:latin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53" name="Oval 52"/>
          <p:cNvSpPr/>
          <p:nvPr/>
        </p:nvSpPr>
        <p:spPr>
          <a:xfrm>
            <a:off x="6387094" y="3856786"/>
            <a:ext cx="595221" cy="595221"/>
          </a:xfrm>
          <a:prstGeom prst="ellipse">
            <a:avLst/>
          </a:prstGeom>
          <a:noFill/>
          <a:ln w="381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20948" y="1566298"/>
            <a:ext cx="86059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err="1">
                <a:latin typeface="Tahoma" pitchFamily="34" charset="0"/>
                <a:cs typeface="Tahoma" pitchFamily="34" charset="0"/>
              </a:rPr>
              <a:t>Bước</a:t>
            </a:r>
            <a:r>
              <a:rPr lang="en-US" sz="2800">
                <a:latin typeface="Tahoma" pitchFamily="34" charset="0"/>
                <a:cs typeface="Tahoma" pitchFamily="34" charset="0"/>
              </a:rPr>
              <a:t> 2.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Xác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định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các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tín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hiệu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điều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khiển</a:t>
            </a:r>
            <a:endParaRPr lang="en-US" sz="28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5" name="Line 5"/>
          <p:cNvSpPr>
            <a:spLocks noChangeShapeType="1"/>
          </p:cNvSpPr>
          <p:nvPr/>
        </p:nvSpPr>
        <p:spPr bwMode="auto">
          <a:xfrm>
            <a:off x="7121843" y="2972926"/>
            <a:ext cx="81725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" name="Text Box 46"/>
          <p:cNvSpPr txBox="1">
            <a:spLocks noChangeArrowheads="1"/>
          </p:cNvSpPr>
          <p:nvPr/>
        </p:nvSpPr>
        <p:spPr bwMode="auto">
          <a:xfrm>
            <a:off x="5333915" y="5310010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57" name="Text Box 46"/>
          <p:cNvSpPr txBox="1">
            <a:spLocks noChangeArrowheads="1"/>
          </p:cNvSpPr>
          <p:nvPr/>
        </p:nvSpPr>
        <p:spPr bwMode="auto">
          <a:xfrm>
            <a:off x="6151300" y="5322137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58" name="Text Box 46"/>
          <p:cNvSpPr txBox="1">
            <a:spLocks noChangeArrowheads="1"/>
          </p:cNvSpPr>
          <p:nvPr/>
        </p:nvSpPr>
        <p:spPr bwMode="auto">
          <a:xfrm>
            <a:off x="6971453" y="5322137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</a:t>
            </a:r>
          </a:p>
        </p:txBody>
      </p:sp>
      <p:sp>
        <p:nvSpPr>
          <p:cNvPr id="59" name="Text Box 46"/>
          <p:cNvSpPr txBox="1">
            <a:spLocks noChangeArrowheads="1"/>
          </p:cNvSpPr>
          <p:nvPr/>
        </p:nvSpPr>
        <p:spPr bwMode="auto">
          <a:xfrm>
            <a:off x="7763668" y="5310009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</a:t>
            </a:r>
          </a:p>
        </p:txBody>
      </p:sp>
      <p:sp>
        <p:nvSpPr>
          <p:cNvPr id="60" name="Text Box 46"/>
          <p:cNvSpPr txBox="1">
            <a:spLocks noChangeArrowheads="1"/>
          </p:cNvSpPr>
          <p:nvPr/>
        </p:nvSpPr>
        <p:spPr bwMode="auto">
          <a:xfrm>
            <a:off x="8567072" y="5297989"/>
            <a:ext cx="33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</a:t>
            </a:r>
          </a:p>
        </p:txBody>
      </p:sp>
      <p:pic>
        <p:nvPicPr>
          <p:cNvPr id="61" name="mo phong hoan ch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4569" t="11600" r="17252" b="5748"/>
          <a:stretch/>
        </p:blipFill>
        <p:spPr>
          <a:xfrm>
            <a:off x="1682882" y="1724791"/>
            <a:ext cx="5697559" cy="5028968"/>
          </a:xfrm>
          <a:prstGeom prst="rect">
            <a:avLst/>
          </a:prstGeom>
        </p:spPr>
      </p:pic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4739730" y="1874140"/>
            <a:ext cx="29653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smtClean="0">
                <a:solidFill>
                  <a:srgbClr val="FFFF0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A+ B+ B- A-</a:t>
            </a:r>
            <a:endParaRPr lang="en-US" sz="2800" b="1">
              <a:solidFill>
                <a:srgbClr val="FFFF0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98758" y="2430230"/>
            <a:ext cx="29653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smtClean="0">
                <a:solidFill>
                  <a:srgbClr val="FFFF0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A+ B+ B- A-</a:t>
            </a:r>
            <a:endParaRPr lang="en-US" sz="2800" b="1">
              <a:solidFill>
                <a:srgbClr val="FFFF0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45741" y="3850820"/>
            <a:ext cx="734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/>
              <a:t>A</a:t>
            </a:r>
            <a:endParaRPr lang="en-US" sz="2800" b="1"/>
          </a:p>
        </p:txBody>
      </p:sp>
      <p:sp>
        <p:nvSpPr>
          <p:cNvPr id="65" name="TextBox 64"/>
          <p:cNvSpPr txBox="1"/>
          <p:nvPr/>
        </p:nvSpPr>
        <p:spPr>
          <a:xfrm>
            <a:off x="3764179" y="3525857"/>
            <a:ext cx="734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</a:rPr>
              <a:t>B</a:t>
            </a:r>
            <a:endParaRPr lang="en-US" sz="2800" b="1">
              <a:solidFill>
                <a:srgbClr val="FF0000"/>
              </a:solidFill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-19577" y="-19509"/>
            <a:ext cx="9165615" cy="687173"/>
            <a:chOff x="-19577" y="-4995"/>
            <a:chExt cx="9165615" cy="687173"/>
          </a:xfrm>
        </p:grpSpPr>
        <p:sp>
          <p:nvSpPr>
            <p:cNvPr id="67" name="Rectangle 66"/>
            <p:cNvSpPr/>
            <p:nvPr/>
          </p:nvSpPr>
          <p:spPr>
            <a:xfrm>
              <a:off x="-19577" y="-4995"/>
              <a:ext cx="9146038" cy="658145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87000">
                  <a:schemeClr val="tx1"/>
                </a:gs>
                <a:gs pos="13000">
                  <a:srgbClr val="FFFF66"/>
                </a:gs>
                <a:gs pos="38000">
                  <a:srgbClr val="F4FD9F"/>
                </a:gs>
                <a:gs pos="68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2038" y="636459"/>
              <a:ext cx="9144000" cy="45719"/>
            </a:xfrm>
            <a:prstGeom prst="rect">
              <a:avLst/>
            </a:prstGeom>
            <a:gradFill flip="none" rotWithShape="1">
              <a:gsLst>
                <a:gs pos="0">
                  <a:srgbClr val="00B050"/>
                </a:gs>
                <a:gs pos="54000">
                  <a:srgbClr val="FFFF00"/>
                </a:gs>
                <a:gs pos="25000">
                  <a:srgbClr val="BA0066"/>
                </a:gs>
                <a:gs pos="79000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121022" y="70674"/>
            <a:ext cx="8888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Trình tự thiết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lập mạch điều khiển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57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000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"/>
                            </p:stCondLst>
                            <p:childTnLst>
                              <p:par>
                                <p:cTn id="2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4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video>
              <p:cMediaNode vol="80000">
                <p:cTn id="225" fill="hold" display="0">
                  <p:stCondLst>
                    <p:cond delay="indefinite"/>
                  </p:stCondLst>
                </p:cTn>
                <p:tgtEl>
                  <p:spTgt spid="61"/>
                </p:tgtEl>
              </p:cMediaNode>
            </p:video>
          </p:childTnLst>
        </p:cTn>
      </p:par>
    </p:tnLst>
    <p:bldLst>
      <p:bldP spid="17" grpId="0"/>
      <p:bldP spid="19" grpId="0"/>
      <p:bldP spid="19" grpId="1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 animBg="1"/>
      <p:bldP spid="36" grpId="0" animBg="1"/>
      <p:bldP spid="37" grpId="0" animBg="1"/>
      <p:bldP spid="38" grpId="0"/>
      <p:bldP spid="39" grpId="0" animBg="1"/>
      <p:bldP spid="40" grpId="0" animBg="1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/>
      <p:bldP spid="53" grpId="0" animBg="1"/>
      <p:bldP spid="54" grpId="0"/>
      <p:bldP spid="55" grpId="0" animBg="1"/>
      <p:bldP spid="56" grpId="0"/>
      <p:bldP spid="57" grpId="0"/>
      <p:bldP spid="58" grpId="0"/>
      <p:bldP spid="59" grpId="0"/>
      <p:bldP spid="60" grpId="0"/>
      <p:bldP spid="62" grpId="0"/>
      <p:bldP spid="62" grpId="1"/>
      <p:bldP spid="63" grpId="0"/>
      <p:bldP spid="64" grpId="0"/>
      <p:bldP spid="64" grpId="1"/>
      <p:bldP spid="64" grpId="2"/>
      <p:bldP spid="65" grpId="0"/>
      <p:bldP spid="65" grpId="1"/>
      <p:bldP spid="65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9850" y="967440"/>
            <a:ext cx="12398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6663" y="967440"/>
            <a:ext cx="123983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8116" y="1975503"/>
            <a:ext cx="1503362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8800" y="2588278"/>
            <a:ext cx="373063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0463" y="1975503"/>
            <a:ext cx="1503362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/>
          <a:srcRect t="5867" b="36479"/>
          <a:stretch>
            <a:fillRect/>
          </a:stretch>
        </p:blipFill>
        <p:spPr bwMode="auto">
          <a:xfrm>
            <a:off x="6983413" y="2588278"/>
            <a:ext cx="3730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903222" y="4351990"/>
            <a:ext cx="664070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1912520" y="4531378"/>
            <a:ext cx="6631406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800600" y="4964765"/>
            <a:ext cx="2873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9900"/>
                </a:solidFill>
                <a:latin typeface="Arial" charset="0"/>
              </a:rPr>
              <a:t>e1</a:t>
            </a:r>
            <a:endParaRPr lang="en-US" sz="1400" b="1" baseline="-25000">
              <a:solidFill>
                <a:srgbClr val="FF9900"/>
              </a:solidFill>
              <a:latin typeface="Arial" charset="0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6061075" y="4964765"/>
            <a:ext cx="28733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9900"/>
                </a:solidFill>
                <a:latin typeface="Arial" charset="0"/>
              </a:rPr>
              <a:t>e2</a:t>
            </a:r>
            <a:endParaRPr lang="en-US" sz="1400" b="1" baseline="-25000">
              <a:solidFill>
                <a:srgbClr val="FF9900"/>
              </a:solidFill>
              <a:latin typeface="Arial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451997" y="4356752"/>
            <a:ext cx="4317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T2</a:t>
            </a:r>
            <a:endParaRPr lang="en-US" sz="2000" b="1" baseline="-25000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457179" y="4065495"/>
            <a:ext cx="3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T1</a:t>
            </a:r>
            <a:endParaRPr lang="en-US" sz="2000" b="1" baseline="-25000"/>
          </a:p>
        </p:txBody>
      </p:sp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40125" y="5575953"/>
            <a:ext cx="13684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19"/>
          <p:cNvGrpSpPr>
            <a:grpSpLocks/>
          </p:cNvGrpSpPr>
          <p:nvPr/>
        </p:nvGrpSpPr>
        <p:grpSpPr bwMode="auto">
          <a:xfrm>
            <a:off x="4043363" y="1364315"/>
            <a:ext cx="396875" cy="755650"/>
            <a:chOff x="1995" y="618"/>
            <a:chExt cx="250" cy="476"/>
          </a:xfrm>
        </p:grpSpPr>
        <p:sp>
          <p:nvSpPr>
            <p:cNvPr id="18" name="Line 20"/>
            <p:cNvSpPr>
              <a:spLocks noChangeShapeType="1"/>
            </p:cNvSpPr>
            <p:nvPr/>
          </p:nvSpPr>
          <p:spPr bwMode="auto">
            <a:xfrm>
              <a:off x="1995" y="618"/>
              <a:ext cx="0" cy="36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1995" y="981"/>
              <a:ext cx="250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>
              <a:off x="2245" y="981"/>
              <a:ext cx="0" cy="11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" name="Group 23"/>
          <p:cNvGrpSpPr>
            <a:grpSpLocks/>
          </p:cNvGrpSpPr>
          <p:nvPr/>
        </p:nvGrpSpPr>
        <p:grpSpPr bwMode="auto">
          <a:xfrm>
            <a:off x="6672263" y="1362728"/>
            <a:ext cx="396875" cy="755650"/>
            <a:chOff x="3470" y="640"/>
            <a:chExt cx="250" cy="476"/>
          </a:xfrm>
        </p:grpSpPr>
        <p:sp>
          <p:nvSpPr>
            <p:cNvPr id="22" name="Line 24"/>
            <p:cNvSpPr>
              <a:spLocks noChangeShapeType="1"/>
            </p:cNvSpPr>
            <p:nvPr/>
          </p:nvSpPr>
          <p:spPr bwMode="auto">
            <a:xfrm>
              <a:off x="3470" y="640"/>
              <a:ext cx="0" cy="36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3470" y="1003"/>
              <a:ext cx="250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26"/>
            <p:cNvSpPr>
              <a:spLocks noChangeShapeType="1"/>
            </p:cNvSpPr>
            <p:nvPr/>
          </p:nvSpPr>
          <p:spPr bwMode="auto">
            <a:xfrm>
              <a:off x="3720" y="1003"/>
              <a:ext cx="0" cy="11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7"/>
          <p:cNvGrpSpPr>
            <a:grpSpLocks/>
          </p:cNvGrpSpPr>
          <p:nvPr/>
        </p:nvGrpSpPr>
        <p:grpSpPr bwMode="auto">
          <a:xfrm>
            <a:off x="4619625" y="1364315"/>
            <a:ext cx="144463" cy="755650"/>
            <a:chOff x="2358" y="618"/>
            <a:chExt cx="91" cy="476"/>
          </a:xfrm>
        </p:grpSpPr>
        <p:sp>
          <p:nvSpPr>
            <p:cNvPr id="26" name="Line 28"/>
            <p:cNvSpPr>
              <a:spLocks noChangeShapeType="1"/>
            </p:cNvSpPr>
            <p:nvPr/>
          </p:nvSpPr>
          <p:spPr bwMode="auto">
            <a:xfrm>
              <a:off x="2358" y="981"/>
              <a:ext cx="0" cy="11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29"/>
            <p:cNvSpPr>
              <a:spLocks noChangeShapeType="1"/>
            </p:cNvSpPr>
            <p:nvPr/>
          </p:nvSpPr>
          <p:spPr bwMode="auto">
            <a:xfrm>
              <a:off x="2449" y="618"/>
              <a:ext cx="0" cy="36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2358" y="981"/>
              <a:ext cx="91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31"/>
          <p:cNvGrpSpPr>
            <a:grpSpLocks/>
          </p:cNvGrpSpPr>
          <p:nvPr/>
        </p:nvGrpSpPr>
        <p:grpSpPr bwMode="auto">
          <a:xfrm>
            <a:off x="7246938" y="1362728"/>
            <a:ext cx="144462" cy="755650"/>
            <a:chOff x="3832" y="640"/>
            <a:chExt cx="91" cy="476"/>
          </a:xfrm>
        </p:grpSpPr>
        <p:sp>
          <p:nvSpPr>
            <p:cNvPr id="30" name="Line 32"/>
            <p:cNvSpPr>
              <a:spLocks noChangeShapeType="1"/>
            </p:cNvSpPr>
            <p:nvPr/>
          </p:nvSpPr>
          <p:spPr bwMode="auto">
            <a:xfrm>
              <a:off x="3832" y="1003"/>
              <a:ext cx="0" cy="11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33"/>
            <p:cNvSpPr>
              <a:spLocks noChangeShapeType="1"/>
            </p:cNvSpPr>
            <p:nvPr/>
          </p:nvSpPr>
          <p:spPr bwMode="auto">
            <a:xfrm>
              <a:off x="3923" y="640"/>
              <a:ext cx="0" cy="36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>
              <a:off x="3832" y="1003"/>
              <a:ext cx="91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Line 35"/>
          <p:cNvSpPr>
            <a:spLocks noChangeShapeType="1"/>
          </p:cNvSpPr>
          <p:nvPr/>
        </p:nvSpPr>
        <p:spPr bwMode="auto">
          <a:xfrm>
            <a:off x="4548188" y="2551765"/>
            <a:ext cx="0" cy="2159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 flipV="1">
            <a:off x="7175500" y="2588278"/>
            <a:ext cx="0" cy="1428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5" name="Group 37"/>
          <p:cNvGrpSpPr>
            <a:grpSpLocks/>
          </p:cNvGrpSpPr>
          <p:nvPr/>
        </p:nvGrpSpPr>
        <p:grpSpPr bwMode="auto">
          <a:xfrm>
            <a:off x="3324225" y="2456515"/>
            <a:ext cx="684213" cy="1908175"/>
            <a:chOff x="1542" y="1298"/>
            <a:chExt cx="431" cy="1202"/>
          </a:xfrm>
        </p:grpSpPr>
        <p:sp>
          <p:nvSpPr>
            <p:cNvPr id="36" name="Line 38"/>
            <p:cNvSpPr>
              <a:spLocks noChangeShapeType="1"/>
            </p:cNvSpPr>
            <p:nvPr/>
          </p:nvSpPr>
          <p:spPr bwMode="auto">
            <a:xfrm flipH="1">
              <a:off x="1542" y="1298"/>
              <a:ext cx="431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9"/>
            <p:cNvSpPr>
              <a:spLocks noChangeShapeType="1"/>
            </p:cNvSpPr>
            <p:nvPr/>
          </p:nvSpPr>
          <p:spPr bwMode="auto">
            <a:xfrm>
              <a:off x="1542" y="1298"/>
              <a:ext cx="0" cy="1202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41"/>
          <p:cNvGrpSpPr>
            <a:grpSpLocks/>
          </p:cNvGrpSpPr>
          <p:nvPr/>
        </p:nvGrpSpPr>
        <p:grpSpPr bwMode="auto">
          <a:xfrm>
            <a:off x="7319963" y="2456515"/>
            <a:ext cx="576262" cy="2089150"/>
            <a:chOff x="4059" y="1298"/>
            <a:chExt cx="363" cy="1316"/>
          </a:xfrm>
        </p:grpSpPr>
        <p:sp>
          <p:nvSpPr>
            <p:cNvPr id="39" name="Line 42"/>
            <p:cNvSpPr>
              <a:spLocks noChangeShapeType="1"/>
            </p:cNvSpPr>
            <p:nvPr/>
          </p:nvSpPr>
          <p:spPr bwMode="auto">
            <a:xfrm flipH="1">
              <a:off x="4059" y="1298"/>
              <a:ext cx="363" cy="0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43"/>
            <p:cNvSpPr>
              <a:spLocks noChangeShapeType="1"/>
            </p:cNvSpPr>
            <p:nvPr/>
          </p:nvSpPr>
          <p:spPr bwMode="auto">
            <a:xfrm>
              <a:off x="4422" y="1298"/>
              <a:ext cx="0" cy="1316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1" name="Group 45"/>
          <p:cNvGrpSpPr>
            <a:grpSpLocks/>
          </p:cNvGrpSpPr>
          <p:nvPr/>
        </p:nvGrpSpPr>
        <p:grpSpPr bwMode="auto">
          <a:xfrm>
            <a:off x="4727575" y="2456515"/>
            <a:ext cx="431800" cy="1260475"/>
            <a:chOff x="2426" y="1298"/>
            <a:chExt cx="272" cy="794"/>
          </a:xfrm>
        </p:grpSpPr>
        <p:sp>
          <p:nvSpPr>
            <p:cNvPr id="42" name="Line 46"/>
            <p:cNvSpPr>
              <a:spLocks noChangeShapeType="1"/>
            </p:cNvSpPr>
            <p:nvPr/>
          </p:nvSpPr>
          <p:spPr bwMode="auto">
            <a:xfrm flipH="1">
              <a:off x="2426" y="1298"/>
              <a:ext cx="272" cy="0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47"/>
            <p:cNvSpPr>
              <a:spLocks noChangeShapeType="1"/>
            </p:cNvSpPr>
            <p:nvPr/>
          </p:nvSpPr>
          <p:spPr bwMode="auto">
            <a:xfrm>
              <a:off x="2698" y="1298"/>
              <a:ext cx="0" cy="794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" name="Line 49"/>
          <p:cNvSpPr>
            <a:spLocks noChangeShapeType="1"/>
          </p:cNvSpPr>
          <p:nvPr/>
        </p:nvSpPr>
        <p:spPr bwMode="auto">
          <a:xfrm flipV="1">
            <a:off x="5592763" y="4317065"/>
            <a:ext cx="0" cy="684213"/>
          </a:xfrm>
          <a:prstGeom prst="line">
            <a:avLst/>
          </a:prstGeom>
          <a:noFill/>
          <a:ln w="38100">
            <a:solidFill>
              <a:srgbClr val="FF99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" name="Line 52"/>
          <p:cNvSpPr>
            <a:spLocks noChangeShapeType="1"/>
          </p:cNvSpPr>
          <p:nvPr/>
        </p:nvSpPr>
        <p:spPr bwMode="auto">
          <a:xfrm flipV="1">
            <a:off x="5772150" y="4496453"/>
            <a:ext cx="0" cy="504825"/>
          </a:xfrm>
          <a:prstGeom prst="line">
            <a:avLst/>
          </a:prstGeom>
          <a:noFill/>
          <a:ln w="38100">
            <a:solidFill>
              <a:srgbClr val="FF99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" name="Line 56"/>
          <p:cNvSpPr>
            <a:spLocks noChangeShapeType="1"/>
          </p:cNvSpPr>
          <p:nvPr/>
        </p:nvSpPr>
        <p:spPr bwMode="auto">
          <a:xfrm flipV="1">
            <a:off x="5160963" y="4028140"/>
            <a:ext cx="0" cy="53975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 Box 57"/>
          <p:cNvSpPr txBox="1">
            <a:spLocks noChangeArrowheads="1"/>
          </p:cNvSpPr>
          <p:nvPr/>
        </p:nvSpPr>
        <p:spPr bwMode="auto">
          <a:xfrm>
            <a:off x="3241677" y="5508891"/>
            <a:ext cx="6588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Start</a:t>
            </a:r>
            <a:endParaRPr lang="en-US" b="1" baseline="-25000">
              <a:latin typeface="Arial" charset="0"/>
            </a:endParaRPr>
          </a:p>
        </p:txBody>
      </p:sp>
      <p:sp>
        <p:nvSpPr>
          <p:cNvPr id="48" name="Line 58"/>
          <p:cNvSpPr>
            <a:spLocks noChangeShapeType="1"/>
          </p:cNvSpPr>
          <p:nvPr/>
        </p:nvSpPr>
        <p:spPr bwMode="auto">
          <a:xfrm>
            <a:off x="5519738" y="932515"/>
            <a:ext cx="0" cy="1079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" name="Line 59"/>
          <p:cNvSpPr>
            <a:spLocks noChangeShapeType="1"/>
          </p:cNvSpPr>
          <p:nvPr/>
        </p:nvSpPr>
        <p:spPr bwMode="auto">
          <a:xfrm>
            <a:off x="7572375" y="967440"/>
            <a:ext cx="0" cy="1079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" name="Line 60"/>
          <p:cNvSpPr>
            <a:spLocks noChangeShapeType="1"/>
          </p:cNvSpPr>
          <p:nvPr/>
        </p:nvSpPr>
        <p:spPr bwMode="auto">
          <a:xfrm>
            <a:off x="8148638" y="967440"/>
            <a:ext cx="0" cy="1079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5411788" y="612868"/>
            <a:ext cx="4159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a1</a:t>
            </a:r>
            <a:endParaRPr lang="en-US" sz="2000" b="1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52" name="Text Box 62"/>
          <p:cNvSpPr txBox="1">
            <a:spLocks noChangeArrowheads="1"/>
          </p:cNvSpPr>
          <p:nvPr/>
        </p:nvSpPr>
        <p:spPr bwMode="auto">
          <a:xfrm>
            <a:off x="7464044" y="625657"/>
            <a:ext cx="39941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b0</a:t>
            </a:r>
          </a:p>
        </p:txBody>
      </p:sp>
      <p:sp>
        <p:nvSpPr>
          <p:cNvPr id="53" name="Text Box 63"/>
          <p:cNvSpPr txBox="1">
            <a:spLocks noChangeArrowheads="1"/>
          </p:cNvSpPr>
          <p:nvPr/>
        </p:nvSpPr>
        <p:spPr bwMode="auto">
          <a:xfrm>
            <a:off x="8040688" y="665005"/>
            <a:ext cx="359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b1</a:t>
            </a:r>
          </a:p>
        </p:txBody>
      </p:sp>
      <p:sp>
        <p:nvSpPr>
          <p:cNvPr id="54" name="Text Box 64"/>
          <p:cNvSpPr txBox="1">
            <a:spLocks noChangeArrowheads="1"/>
          </p:cNvSpPr>
          <p:nvPr/>
        </p:nvSpPr>
        <p:spPr bwMode="auto">
          <a:xfrm>
            <a:off x="4337812" y="632756"/>
            <a:ext cx="346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0"/>
                </a:solidFill>
              </a:rPr>
              <a:t>A</a:t>
            </a:r>
            <a:endParaRPr lang="en-US" sz="2400" b="1" baseline="-25000">
              <a:solidFill>
                <a:srgbClr val="FFFF00"/>
              </a:solidFill>
            </a:endParaRPr>
          </a:p>
        </p:txBody>
      </p:sp>
      <p:sp>
        <p:nvSpPr>
          <p:cNvPr id="55" name="Text Box 65"/>
          <p:cNvSpPr txBox="1">
            <a:spLocks noChangeArrowheads="1"/>
          </p:cNvSpPr>
          <p:nvPr/>
        </p:nvSpPr>
        <p:spPr bwMode="auto">
          <a:xfrm>
            <a:off x="7039769" y="600208"/>
            <a:ext cx="358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FFFF00"/>
                </a:solidFill>
              </a:rPr>
              <a:t>B</a:t>
            </a:r>
          </a:p>
        </p:txBody>
      </p:sp>
      <p:grpSp>
        <p:nvGrpSpPr>
          <p:cNvPr id="56" name="Group 66"/>
          <p:cNvGrpSpPr>
            <a:grpSpLocks/>
          </p:cNvGrpSpPr>
          <p:nvPr/>
        </p:nvGrpSpPr>
        <p:grpSpPr bwMode="auto">
          <a:xfrm>
            <a:off x="4751388" y="4823478"/>
            <a:ext cx="1503362" cy="1306512"/>
            <a:chOff x="2449" y="2069"/>
            <a:chExt cx="947" cy="823"/>
          </a:xfrm>
        </p:grpSpPr>
        <p:pic>
          <p:nvPicPr>
            <p:cNvPr id="57" name="Picture 67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917" y="2500"/>
              <a:ext cx="235" cy="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68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449" y="2069"/>
              <a:ext cx="947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" name="Line 69"/>
            <p:cNvSpPr>
              <a:spLocks noChangeShapeType="1"/>
            </p:cNvSpPr>
            <p:nvPr/>
          </p:nvSpPr>
          <p:spPr bwMode="auto">
            <a:xfrm>
              <a:off x="3039" y="2455"/>
              <a:ext cx="0" cy="181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0" name="Group 70"/>
          <p:cNvGrpSpPr>
            <a:grpSpLocks/>
          </p:cNvGrpSpPr>
          <p:nvPr/>
        </p:nvGrpSpPr>
        <p:grpSpPr bwMode="auto">
          <a:xfrm>
            <a:off x="4403725" y="5301315"/>
            <a:ext cx="757238" cy="504825"/>
            <a:chOff x="2222" y="3090"/>
            <a:chExt cx="477" cy="318"/>
          </a:xfrm>
        </p:grpSpPr>
        <p:sp>
          <p:nvSpPr>
            <p:cNvPr id="61" name="Line 71"/>
            <p:cNvSpPr>
              <a:spLocks noChangeShapeType="1"/>
            </p:cNvSpPr>
            <p:nvPr/>
          </p:nvSpPr>
          <p:spPr bwMode="auto">
            <a:xfrm flipH="1">
              <a:off x="2222" y="3090"/>
              <a:ext cx="477" cy="0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72"/>
            <p:cNvSpPr>
              <a:spLocks noChangeShapeType="1"/>
            </p:cNvSpPr>
            <p:nvPr/>
          </p:nvSpPr>
          <p:spPr bwMode="auto">
            <a:xfrm>
              <a:off x="2222" y="3090"/>
              <a:ext cx="0" cy="318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2963863" y="4532965"/>
            <a:ext cx="1439862" cy="2016125"/>
            <a:chOff x="1315" y="2614"/>
            <a:chExt cx="907" cy="1270"/>
          </a:xfrm>
        </p:grpSpPr>
        <p:sp>
          <p:nvSpPr>
            <p:cNvPr id="64" name="Line 76"/>
            <p:cNvSpPr>
              <a:spLocks noChangeShapeType="1"/>
            </p:cNvSpPr>
            <p:nvPr/>
          </p:nvSpPr>
          <p:spPr bwMode="auto">
            <a:xfrm flipV="1">
              <a:off x="1315" y="2614"/>
              <a:ext cx="0" cy="1270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77"/>
            <p:cNvSpPr>
              <a:spLocks noChangeShapeType="1"/>
            </p:cNvSpPr>
            <p:nvPr/>
          </p:nvSpPr>
          <p:spPr bwMode="auto">
            <a:xfrm flipV="1">
              <a:off x="2222" y="3657"/>
              <a:ext cx="0" cy="227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78"/>
            <p:cNvSpPr>
              <a:spLocks noChangeShapeType="1"/>
            </p:cNvSpPr>
            <p:nvPr/>
          </p:nvSpPr>
          <p:spPr bwMode="auto">
            <a:xfrm flipH="1">
              <a:off x="1315" y="3884"/>
              <a:ext cx="907" cy="0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67" name="Picture 7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76863" y="2840690"/>
            <a:ext cx="13684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8" name="Group 80"/>
          <p:cNvGrpSpPr>
            <a:grpSpLocks/>
          </p:cNvGrpSpPr>
          <p:nvPr/>
        </p:nvGrpSpPr>
        <p:grpSpPr bwMode="auto">
          <a:xfrm>
            <a:off x="6240463" y="2457262"/>
            <a:ext cx="431800" cy="612775"/>
            <a:chOff x="3379" y="1298"/>
            <a:chExt cx="272" cy="386"/>
          </a:xfrm>
        </p:grpSpPr>
        <p:sp>
          <p:nvSpPr>
            <p:cNvPr id="69" name="Line 81"/>
            <p:cNvSpPr>
              <a:spLocks noChangeShapeType="1"/>
            </p:cNvSpPr>
            <p:nvPr/>
          </p:nvSpPr>
          <p:spPr bwMode="auto">
            <a:xfrm flipH="1">
              <a:off x="3379" y="1298"/>
              <a:ext cx="272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Line 82"/>
            <p:cNvSpPr>
              <a:spLocks noChangeShapeType="1"/>
            </p:cNvSpPr>
            <p:nvPr/>
          </p:nvSpPr>
          <p:spPr bwMode="auto">
            <a:xfrm>
              <a:off x="3379" y="1298"/>
              <a:ext cx="0" cy="38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" name="Line 84"/>
          <p:cNvSpPr>
            <a:spLocks noChangeShapeType="1"/>
          </p:cNvSpPr>
          <p:nvPr/>
        </p:nvSpPr>
        <p:spPr bwMode="auto">
          <a:xfrm>
            <a:off x="6240463" y="3416953"/>
            <a:ext cx="0" cy="935037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2" name="Picture 8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72150" y="5612465"/>
            <a:ext cx="13684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" name="Group 87"/>
          <p:cNvGrpSpPr>
            <a:grpSpLocks/>
          </p:cNvGrpSpPr>
          <p:nvPr/>
        </p:nvGrpSpPr>
        <p:grpSpPr bwMode="auto">
          <a:xfrm>
            <a:off x="5878513" y="5301315"/>
            <a:ext cx="757237" cy="504825"/>
            <a:chOff x="3151" y="3090"/>
            <a:chExt cx="477" cy="318"/>
          </a:xfrm>
        </p:grpSpPr>
        <p:sp>
          <p:nvSpPr>
            <p:cNvPr id="74" name="Line 88"/>
            <p:cNvSpPr>
              <a:spLocks noChangeShapeType="1"/>
            </p:cNvSpPr>
            <p:nvPr/>
          </p:nvSpPr>
          <p:spPr bwMode="auto">
            <a:xfrm flipH="1">
              <a:off x="3151" y="3090"/>
              <a:ext cx="477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89"/>
            <p:cNvSpPr>
              <a:spLocks noChangeShapeType="1"/>
            </p:cNvSpPr>
            <p:nvPr/>
          </p:nvSpPr>
          <p:spPr bwMode="auto">
            <a:xfrm>
              <a:off x="3628" y="3090"/>
              <a:ext cx="0" cy="31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6" name="Group 90"/>
          <p:cNvGrpSpPr>
            <a:grpSpLocks/>
          </p:cNvGrpSpPr>
          <p:nvPr/>
        </p:nvGrpSpPr>
        <p:grpSpPr bwMode="auto">
          <a:xfrm>
            <a:off x="6635750" y="4351990"/>
            <a:ext cx="973138" cy="2160588"/>
            <a:chOff x="3628" y="2500"/>
            <a:chExt cx="613" cy="1361"/>
          </a:xfrm>
        </p:grpSpPr>
        <p:sp>
          <p:nvSpPr>
            <p:cNvPr id="77" name="Line 91"/>
            <p:cNvSpPr>
              <a:spLocks noChangeShapeType="1"/>
            </p:cNvSpPr>
            <p:nvPr/>
          </p:nvSpPr>
          <p:spPr bwMode="auto">
            <a:xfrm flipV="1">
              <a:off x="3628" y="3634"/>
              <a:ext cx="0" cy="227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Line 92"/>
            <p:cNvSpPr>
              <a:spLocks noChangeShapeType="1"/>
            </p:cNvSpPr>
            <p:nvPr/>
          </p:nvSpPr>
          <p:spPr bwMode="auto">
            <a:xfrm>
              <a:off x="3628" y="3861"/>
              <a:ext cx="613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Line 93"/>
            <p:cNvSpPr>
              <a:spLocks noChangeShapeType="1"/>
            </p:cNvSpPr>
            <p:nvPr/>
          </p:nvSpPr>
          <p:spPr bwMode="auto">
            <a:xfrm flipV="1">
              <a:off x="4241" y="2500"/>
              <a:ext cx="0" cy="136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0" name="Group 95"/>
          <p:cNvGrpSpPr>
            <a:grpSpLocks/>
          </p:cNvGrpSpPr>
          <p:nvPr/>
        </p:nvGrpSpPr>
        <p:grpSpPr bwMode="auto">
          <a:xfrm>
            <a:off x="4619625" y="3488390"/>
            <a:ext cx="1404938" cy="758825"/>
            <a:chOff x="2358" y="1956"/>
            <a:chExt cx="885" cy="478"/>
          </a:xfrm>
        </p:grpSpPr>
        <p:sp>
          <p:nvSpPr>
            <p:cNvPr id="81" name="Line 96"/>
            <p:cNvSpPr>
              <a:spLocks noChangeShapeType="1"/>
            </p:cNvSpPr>
            <p:nvPr/>
          </p:nvSpPr>
          <p:spPr bwMode="auto">
            <a:xfrm flipV="1">
              <a:off x="2426" y="2069"/>
              <a:ext cx="0" cy="227"/>
            </a:xfrm>
            <a:prstGeom prst="line">
              <a:avLst/>
            </a:prstGeom>
            <a:noFill/>
            <a:ln w="19050">
              <a:solidFill>
                <a:srgbClr val="FF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82" name="Picture 97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381" y="1956"/>
              <a:ext cx="862" cy="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3" name="Line 98"/>
            <p:cNvSpPr>
              <a:spLocks noChangeShapeType="1"/>
            </p:cNvSpPr>
            <p:nvPr/>
          </p:nvSpPr>
          <p:spPr bwMode="auto">
            <a:xfrm flipH="1">
              <a:off x="2358" y="2069"/>
              <a:ext cx="68" cy="68"/>
            </a:xfrm>
            <a:prstGeom prst="line">
              <a:avLst/>
            </a:prstGeom>
            <a:noFill/>
            <a:ln w="9525">
              <a:solidFill>
                <a:srgbClr val="FF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99"/>
            <p:cNvSpPr>
              <a:spLocks noChangeShapeType="1"/>
            </p:cNvSpPr>
            <p:nvPr/>
          </p:nvSpPr>
          <p:spPr bwMode="auto">
            <a:xfrm flipH="1">
              <a:off x="2358" y="2137"/>
              <a:ext cx="68" cy="68"/>
            </a:xfrm>
            <a:prstGeom prst="line">
              <a:avLst/>
            </a:prstGeom>
            <a:noFill/>
            <a:ln w="9525">
              <a:solidFill>
                <a:srgbClr val="FF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Line 100"/>
            <p:cNvSpPr>
              <a:spLocks noChangeShapeType="1"/>
            </p:cNvSpPr>
            <p:nvPr/>
          </p:nvSpPr>
          <p:spPr bwMode="auto">
            <a:xfrm flipH="1">
              <a:off x="2358" y="2228"/>
              <a:ext cx="68" cy="68"/>
            </a:xfrm>
            <a:prstGeom prst="line">
              <a:avLst/>
            </a:prstGeom>
            <a:noFill/>
            <a:ln w="9525">
              <a:solidFill>
                <a:srgbClr val="FF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Line 101"/>
            <p:cNvSpPr>
              <a:spLocks noChangeShapeType="1"/>
            </p:cNvSpPr>
            <p:nvPr/>
          </p:nvSpPr>
          <p:spPr bwMode="auto">
            <a:xfrm flipH="1">
              <a:off x="2358" y="2296"/>
              <a:ext cx="68" cy="68"/>
            </a:xfrm>
            <a:prstGeom prst="line">
              <a:avLst/>
            </a:prstGeom>
            <a:noFill/>
            <a:ln w="9525">
              <a:solidFill>
                <a:srgbClr val="FF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7" name="Text Box 102"/>
          <p:cNvSpPr txBox="1">
            <a:spLocks noChangeArrowheads="1"/>
          </p:cNvSpPr>
          <p:nvPr/>
        </p:nvSpPr>
        <p:spPr bwMode="auto">
          <a:xfrm>
            <a:off x="5495178" y="2696228"/>
            <a:ext cx="3953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a1</a:t>
            </a:r>
          </a:p>
        </p:txBody>
      </p:sp>
      <p:sp>
        <p:nvSpPr>
          <p:cNvPr id="88" name="Text Box 103"/>
          <p:cNvSpPr txBox="1">
            <a:spLocks noChangeArrowheads="1"/>
          </p:cNvSpPr>
          <p:nvPr/>
        </p:nvSpPr>
        <p:spPr bwMode="auto">
          <a:xfrm>
            <a:off x="5908674" y="5607639"/>
            <a:ext cx="4799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b1</a:t>
            </a:r>
            <a:endParaRPr lang="en-US" sz="2000" b="1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89" name="Text Box 104"/>
          <p:cNvSpPr txBox="1">
            <a:spLocks noChangeArrowheads="1"/>
          </p:cNvSpPr>
          <p:nvPr/>
        </p:nvSpPr>
        <p:spPr bwMode="auto">
          <a:xfrm>
            <a:off x="4800600" y="3380440"/>
            <a:ext cx="3688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b0</a:t>
            </a:r>
            <a:endParaRPr lang="en-US" sz="2000" b="1" baseline="-25000">
              <a:solidFill>
                <a:srgbClr val="FFFF00"/>
              </a:solidFill>
              <a:latin typeface="Arial" charset="0"/>
            </a:endParaRPr>
          </a:p>
        </p:txBody>
      </p:sp>
      <p:grpSp>
        <p:nvGrpSpPr>
          <p:cNvPr id="90" name="Group 3"/>
          <p:cNvGrpSpPr>
            <a:grpSpLocks/>
          </p:cNvGrpSpPr>
          <p:nvPr/>
        </p:nvGrpSpPr>
        <p:grpSpPr bwMode="auto">
          <a:xfrm>
            <a:off x="99534" y="890430"/>
            <a:ext cx="2465866" cy="2380466"/>
            <a:chOff x="2475" y="696"/>
            <a:chExt cx="2387" cy="2403"/>
          </a:xfrm>
        </p:grpSpPr>
        <p:sp>
          <p:nvSpPr>
            <p:cNvPr id="91" name="Line 4"/>
            <p:cNvSpPr>
              <a:spLocks noChangeShapeType="1"/>
            </p:cNvSpPr>
            <p:nvPr/>
          </p:nvSpPr>
          <p:spPr bwMode="auto">
            <a:xfrm flipV="1">
              <a:off x="2717" y="1636"/>
              <a:ext cx="519" cy="601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Line 5"/>
            <p:cNvSpPr>
              <a:spLocks noChangeShapeType="1"/>
            </p:cNvSpPr>
            <p:nvPr/>
          </p:nvSpPr>
          <p:spPr bwMode="auto">
            <a:xfrm>
              <a:off x="3221" y="1644"/>
              <a:ext cx="1000" cy="0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Line 6"/>
            <p:cNvSpPr>
              <a:spLocks noChangeShapeType="1"/>
            </p:cNvSpPr>
            <p:nvPr/>
          </p:nvSpPr>
          <p:spPr bwMode="auto">
            <a:xfrm>
              <a:off x="4196" y="1641"/>
              <a:ext cx="538" cy="606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Line 7"/>
            <p:cNvSpPr>
              <a:spLocks noChangeShapeType="1"/>
            </p:cNvSpPr>
            <p:nvPr/>
          </p:nvSpPr>
          <p:spPr bwMode="auto">
            <a:xfrm>
              <a:off x="2717" y="3095"/>
              <a:ext cx="504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Line 8"/>
            <p:cNvSpPr>
              <a:spLocks noChangeShapeType="1"/>
            </p:cNvSpPr>
            <p:nvPr/>
          </p:nvSpPr>
          <p:spPr bwMode="auto">
            <a:xfrm flipV="1">
              <a:off x="3205" y="2534"/>
              <a:ext cx="522" cy="565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Line 9"/>
            <p:cNvSpPr>
              <a:spLocks noChangeShapeType="1"/>
            </p:cNvSpPr>
            <p:nvPr/>
          </p:nvSpPr>
          <p:spPr bwMode="auto">
            <a:xfrm>
              <a:off x="4230" y="3091"/>
              <a:ext cx="522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Line 10"/>
            <p:cNvSpPr>
              <a:spLocks noChangeShapeType="1"/>
            </p:cNvSpPr>
            <p:nvPr/>
          </p:nvSpPr>
          <p:spPr bwMode="auto">
            <a:xfrm>
              <a:off x="3729" y="2534"/>
              <a:ext cx="519" cy="565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Oval 11"/>
            <p:cNvSpPr>
              <a:spLocks noChangeArrowheads="1"/>
            </p:cNvSpPr>
            <p:nvPr/>
          </p:nvSpPr>
          <p:spPr bwMode="auto">
            <a:xfrm>
              <a:off x="2558" y="1077"/>
              <a:ext cx="295" cy="272"/>
            </a:xfrm>
            <a:prstGeom prst="ellips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Line 12"/>
            <p:cNvSpPr>
              <a:spLocks noChangeShapeType="1"/>
            </p:cNvSpPr>
            <p:nvPr/>
          </p:nvSpPr>
          <p:spPr bwMode="auto">
            <a:xfrm flipV="1">
              <a:off x="2717" y="1213"/>
              <a:ext cx="0" cy="431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Line 13"/>
            <p:cNvSpPr>
              <a:spLocks noChangeShapeType="1"/>
            </p:cNvSpPr>
            <p:nvPr/>
          </p:nvSpPr>
          <p:spPr bwMode="auto">
            <a:xfrm>
              <a:off x="2558" y="1213"/>
              <a:ext cx="295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2475" y="696"/>
              <a:ext cx="755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FFFF0B"/>
                  </a:solidFill>
                </a:rPr>
                <a:t>Start</a:t>
              </a:r>
              <a:endParaRPr lang="en-US" b="1">
                <a:solidFill>
                  <a:srgbClr val="FFFF0B"/>
                </a:solidFill>
              </a:endParaRPr>
            </a:p>
          </p:txBody>
        </p:sp>
        <p:sp>
          <p:nvSpPr>
            <p:cNvPr id="102" name="Line 15"/>
            <p:cNvSpPr>
              <a:spLocks noChangeShapeType="1"/>
            </p:cNvSpPr>
            <p:nvPr/>
          </p:nvSpPr>
          <p:spPr bwMode="auto">
            <a:xfrm flipH="1">
              <a:off x="3102" y="1667"/>
              <a:ext cx="113" cy="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16"/>
            <p:cNvSpPr>
              <a:spLocks noChangeShapeType="1"/>
            </p:cNvSpPr>
            <p:nvPr/>
          </p:nvSpPr>
          <p:spPr bwMode="auto">
            <a:xfrm>
              <a:off x="3102" y="1917"/>
              <a:ext cx="0" cy="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Line 17"/>
            <p:cNvSpPr>
              <a:spLocks noChangeShapeType="1"/>
            </p:cNvSpPr>
            <p:nvPr/>
          </p:nvSpPr>
          <p:spPr bwMode="auto">
            <a:xfrm>
              <a:off x="3102" y="2892"/>
              <a:ext cx="113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3288" y="2247"/>
              <a:ext cx="381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FFFF0B"/>
                  </a:solidFill>
                </a:rPr>
                <a:t>b1</a:t>
              </a: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3102" y="1213"/>
              <a:ext cx="371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FFFF0B"/>
                  </a:solidFill>
                </a:rPr>
                <a:t>a1</a:t>
              </a: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09" y="2771"/>
              <a:ext cx="453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FFFF0B"/>
                  </a:solidFill>
                </a:rPr>
                <a:t>b0</a:t>
              </a:r>
              <a:endParaRPr lang="en-US" sz="2000" b="1" baseline="-25000">
                <a:solidFill>
                  <a:srgbClr val="FFFF0B"/>
                </a:solidFill>
              </a:endParaRPr>
            </a:p>
          </p:txBody>
        </p:sp>
        <p:sp>
          <p:nvSpPr>
            <p:cNvPr id="108" name="Line 21"/>
            <p:cNvSpPr>
              <a:spLocks noChangeShapeType="1"/>
            </p:cNvSpPr>
            <p:nvPr/>
          </p:nvSpPr>
          <p:spPr bwMode="auto">
            <a:xfrm flipH="1" flipV="1">
              <a:off x="3601" y="2370"/>
              <a:ext cx="113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2477" y="1851"/>
              <a:ext cx="27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FFFF0B"/>
                  </a:solidFill>
                </a:rPr>
                <a:t>A</a:t>
              </a: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2489" y="2713"/>
              <a:ext cx="27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FFFF0B"/>
                  </a:solidFill>
                </a:rPr>
                <a:t>B</a:t>
              </a:r>
            </a:p>
          </p:txBody>
        </p:sp>
        <p:grpSp>
          <p:nvGrpSpPr>
            <p:cNvPr id="111" name="Group 24"/>
            <p:cNvGrpSpPr>
              <a:grpSpLocks/>
            </p:cNvGrpSpPr>
            <p:nvPr/>
          </p:nvGrpSpPr>
          <p:grpSpPr bwMode="auto">
            <a:xfrm>
              <a:off x="2716" y="1644"/>
              <a:ext cx="2109" cy="1452"/>
              <a:chOff x="3356" y="2613"/>
              <a:chExt cx="2109" cy="1452"/>
            </a:xfrm>
          </p:grpSpPr>
          <p:sp>
            <p:nvSpPr>
              <p:cNvPr id="117" name="Line 25"/>
              <p:cNvSpPr>
                <a:spLocks noChangeShapeType="1"/>
              </p:cNvSpPr>
              <p:nvPr/>
            </p:nvSpPr>
            <p:spPr bwMode="auto">
              <a:xfrm>
                <a:off x="3356" y="2614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Line 26"/>
              <p:cNvSpPr>
                <a:spLocks noChangeShapeType="1"/>
              </p:cNvSpPr>
              <p:nvPr/>
            </p:nvSpPr>
            <p:spPr bwMode="auto">
              <a:xfrm>
                <a:off x="3861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Line 27"/>
              <p:cNvSpPr>
                <a:spLocks noChangeShapeType="1"/>
              </p:cNvSpPr>
              <p:nvPr/>
            </p:nvSpPr>
            <p:spPr bwMode="auto">
              <a:xfrm>
                <a:off x="4367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Line 28"/>
              <p:cNvSpPr>
                <a:spLocks noChangeShapeType="1"/>
              </p:cNvSpPr>
              <p:nvPr/>
            </p:nvSpPr>
            <p:spPr bwMode="auto">
              <a:xfrm>
                <a:off x="4871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Line 29"/>
              <p:cNvSpPr>
                <a:spLocks noChangeShapeType="1"/>
              </p:cNvSpPr>
              <p:nvPr/>
            </p:nvSpPr>
            <p:spPr bwMode="auto">
              <a:xfrm>
                <a:off x="5377" y="2613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Line 30"/>
              <p:cNvSpPr>
                <a:spLocks noChangeShapeType="1"/>
              </p:cNvSpPr>
              <p:nvPr/>
            </p:nvSpPr>
            <p:spPr bwMode="auto">
              <a:xfrm>
                <a:off x="3356" y="2614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Line 31"/>
              <p:cNvSpPr>
                <a:spLocks noChangeShapeType="1"/>
              </p:cNvSpPr>
              <p:nvPr/>
            </p:nvSpPr>
            <p:spPr bwMode="auto">
              <a:xfrm>
                <a:off x="3356" y="3207"/>
                <a:ext cx="207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Line 32"/>
              <p:cNvSpPr>
                <a:spLocks noChangeShapeType="1"/>
              </p:cNvSpPr>
              <p:nvPr/>
            </p:nvSpPr>
            <p:spPr bwMode="auto">
              <a:xfrm>
                <a:off x="3356" y="3504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Line 33"/>
              <p:cNvSpPr>
                <a:spLocks noChangeShapeType="1"/>
              </p:cNvSpPr>
              <p:nvPr/>
            </p:nvSpPr>
            <p:spPr bwMode="auto">
              <a:xfrm>
                <a:off x="3356" y="4065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FFFF0B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2" name="Line 34"/>
            <p:cNvSpPr>
              <a:spLocks noChangeShapeType="1"/>
            </p:cNvSpPr>
            <p:nvPr/>
          </p:nvSpPr>
          <p:spPr bwMode="auto">
            <a:xfrm>
              <a:off x="3608" y="2374"/>
              <a:ext cx="2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Line 35"/>
            <p:cNvSpPr>
              <a:spLocks noChangeShapeType="1"/>
            </p:cNvSpPr>
            <p:nvPr/>
          </p:nvSpPr>
          <p:spPr bwMode="auto">
            <a:xfrm flipH="1">
              <a:off x="3721" y="2380"/>
              <a:ext cx="119" cy="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Line 36"/>
            <p:cNvSpPr>
              <a:spLocks noChangeShapeType="1"/>
            </p:cNvSpPr>
            <p:nvPr/>
          </p:nvSpPr>
          <p:spPr bwMode="auto">
            <a:xfrm flipV="1">
              <a:off x="4224" y="2907"/>
              <a:ext cx="137" cy="1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Line 37"/>
            <p:cNvSpPr>
              <a:spLocks noChangeShapeType="1"/>
            </p:cNvSpPr>
            <p:nvPr/>
          </p:nvSpPr>
          <p:spPr bwMode="auto">
            <a:xfrm flipV="1">
              <a:off x="4361" y="1956"/>
              <a:ext cx="0" cy="9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Line 38"/>
            <p:cNvSpPr>
              <a:spLocks noChangeShapeType="1"/>
            </p:cNvSpPr>
            <p:nvPr/>
          </p:nvSpPr>
          <p:spPr bwMode="auto">
            <a:xfrm flipH="1" flipV="1">
              <a:off x="4242" y="1701"/>
              <a:ext cx="119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6" name="Hình Bầu dục 137"/>
          <p:cNvSpPr/>
          <p:nvPr/>
        </p:nvSpPr>
        <p:spPr>
          <a:xfrm>
            <a:off x="3273425" y="4296428"/>
            <a:ext cx="104775" cy="104775"/>
          </a:xfrm>
          <a:prstGeom prst="ellipse">
            <a:avLst/>
          </a:prstGeom>
          <a:solidFill>
            <a:srgbClr val="FFFF00"/>
          </a:solidFill>
          <a:ln>
            <a:solidFill>
              <a:srgbClr val="FFF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7" name="Hình Bầu dục 138"/>
          <p:cNvSpPr/>
          <p:nvPr/>
        </p:nvSpPr>
        <p:spPr>
          <a:xfrm>
            <a:off x="5532438" y="4304365"/>
            <a:ext cx="104775" cy="104775"/>
          </a:xfrm>
          <a:prstGeom prst="ellipse">
            <a:avLst/>
          </a:prstGeom>
          <a:solidFill>
            <a:srgbClr val="FFFF00"/>
          </a:solidFill>
          <a:ln>
            <a:solidFill>
              <a:srgbClr val="FFF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8" name="Hình Bầu dục 139"/>
          <p:cNvSpPr/>
          <p:nvPr/>
        </p:nvSpPr>
        <p:spPr>
          <a:xfrm>
            <a:off x="6194425" y="4304365"/>
            <a:ext cx="104775" cy="104775"/>
          </a:xfrm>
          <a:prstGeom prst="ellipse">
            <a:avLst/>
          </a:prstGeom>
          <a:solidFill>
            <a:srgbClr val="FFFF00"/>
          </a:solidFill>
          <a:ln>
            <a:solidFill>
              <a:srgbClr val="FFF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Hình Bầu dục 140"/>
          <p:cNvSpPr/>
          <p:nvPr/>
        </p:nvSpPr>
        <p:spPr>
          <a:xfrm>
            <a:off x="7559675" y="4304365"/>
            <a:ext cx="104775" cy="104775"/>
          </a:xfrm>
          <a:prstGeom prst="ellipse">
            <a:avLst/>
          </a:prstGeom>
          <a:solidFill>
            <a:srgbClr val="FFFF00"/>
          </a:solidFill>
          <a:ln>
            <a:solidFill>
              <a:srgbClr val="FFF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0" name="Hình Bầu dục 141"/>
          <p:cNvSpPr/>
          <p:nvPr/>
        </p:nvSpPr>
        <p:spPr>
          <a:xfrm>
            <a:off x="7848600" y="4478990"/>
            <a:ext cx="104775" cy="104775"/>
          </a:xfrm>
          <a:prstGeom prst="ellipse">
            <a:avLst/>
          </a:prstGeom>
          <a:solidFill>
            <a:srgbClr val="33CCFF"/>
          </a:solidFill>
          <a:ln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1" name="Hình Bầu dục 142"/>
          <p:cNvSpPr/>
          <p:nvPr/>
        </p:nvSpPr>
        <p:spPr>
          <a:xfrm>
            <a:off x="2916238" y="4471053"/>
            <a:ext cx="104775" cy="104775"/>
          </a:xfrm>
          <a:prstGeom prst="ellipse">
            <a:avLst/>
          </a:prstGeom>
          <a:solidFill>
            <a:srgbClr val="33CCFF"/>
          </a:solidFill>
          <a:ln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2" name="Hình Bầu dục 143"/>
          <p:cNvSpPr/>
          <p:nvPr/>
        </p:nvSpPr>
        <p:spPr>
          <a:xfrm>
            <a:off x="5110163" y="4478990"/>
            <a:ext cx="104775" cy="104775"/>
          </a:xfrm>
          <a:prstGeom prst="ellipse">
            <a:avLst/>
          </a:prstGeom>
          <a:solidFill>
            <a:srgbClr val="33CCFF"/>
          </a:solidFill>
          <a:ln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" name="Hình Bầu dục 144"/>
          <p:cNvSpPr/>
          <p:nvPr/>
        </p:nvSpPr>
        <p:spPr>
          <a:xfrm>
            <a:off x="5727700" y="4478990"/>
            <a:ext cx="104775" cy="104775"/>
          </a:xfrm>
          <a:prstGeom prst="ellipse">
            <a:avLst/>
          </a:prstGeom>
          <a:solidFill>
            <a:srgbClr val="33CCFF"/>
          </a:solidFill>
          <a:ln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4" name="Text Box 61"/>
          <p:cNvSpPr txBox="1">
            <a:spLocks noChangeArrowheads="1"/>
          </p:cNvSpPr>
          <p:nvPr/>
        </p:nvSpPr>
        <p:spPr bwMode="auto">
          <a:xfrm>
            <a:off x="3454306" y="1874796"/>
            <a:ext cx="4159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V1</a:t>
            </a:r>
            <a:endParaRPr lang="en-US" sz="2000" b="1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35" name="Text Box 61"/>
          <p:cNvSpPr txBox="1">
            <a:spLocks noChangeArrowheads="1"/>
          </p:cNvSpPr>
          <p:nvPr/>
        </p:nvSpPr>
        <p:spPr bwMode="auto">
          <a:xfrm>
            <a:off x="6131687" y="1946745"/>
            <a:ext cx="4159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V2</a:t>
            </a:r>
            <a:endParaRPr lang="en-US" sz="2000" b="1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36" name="Text Box 61"/>
          <p:cNvSpPr txBox="1">
            <a:spLocks noChangeArrowheads="1"/>
          </p:cNvSpPr>
          <p:nvPr/>
        </p:nvSpPr>
        <p:spPr bwMode="auto">
          <a:xfrm>
            <a:off x="4907725" y="4660955"/>
            <a:ext cx="4159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  <a:latin typeface="Arial" charset="0"/>
              </a:rPr>
              <a:t>V3</a:t>
            </a:r>
            <a:endParaRPr lang="en-US" sz="2000" b="1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37" name="TextBox 136"/>
          <p:cNvSpPr txBox="1">
            <a:spLocks noChangeArrowheads="1"/>
          </p:cNvSpPr>
          <p:nvPr/>
        </p:nvSpPr>
        <p:spPr bwMode="auto">
          <a:xfrm>
            <a:off x="60278" y="265254"/>
            <a:ext cx="86059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err="1">
                <a:latin typeface="Tahoma" pitchFamily="34" charset="0"/>
                <a:cs typeface="Tahoma" pitchFamily="34" charset="0"/>
              </a:rPr>
              <a:t>Bước</a:t>
            </a:r>
            <a:r>
              <a:rPr lang="en-US" sz="2800">
                <a:latin typeface="Tahoma" pitchFamily="34" charset="0"/>
                <a:cs typeface="Tahoma" pitchFamily="34" charset="0"/>
              </a:rPr>
              <a:t> 3.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Vẽ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sơ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đồ</a:t>
            </a:r>
            <a:r>
              <a:rPr lang="en-US" sz="2800">
                <a:latin typeface="Tahoma" pitchFamily="34" charset="0"/>
                <a:cs typeface="Tahoma" pitchFamily="34" charset="0"/>
              </a:rPr>
              <a:t> </a:t>
            </a:r>
            <a:r>
              <a:rPr lang="en-US" sz="2800" err="1">
                <a:latin typeface="Tahoma" pitchFamily="34" charset="0"/>
                <a:cs typeface="Tahoma" pitchFamily="34" charset="0"/>
              </a:rPr>
              <a:t>mạch</a:t>
            </a:r>
            <a:endParaRPr lang="en-US" sz="28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8" name="Text Box 17"/>
          <p:cNvSpPr txBox="1">
            <a:spLocks noChangeArrowheads="1"/>
          </p:cNvSpPr>
          <p:nvPr/>
        </p:nvSpPr>
        <p:spPr bwMode="auto">
          <a:xfrm>
            <a:off x="212980" y="3432024"/>
            <a:ext cx="3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</a:rPr>
              <a:t>1</a:t>
            </a:r>
            <a:endParaRPr lang="en-US" sz="2000" b="1" baseline="-25000">
              <a:solidFill>
                <a:srgbClr val="FFFF00"/>
              </a:solidFill>
            </a:endParaRPr>
          </a:p>
        </p:txBody>
      </p:sp>
      <p:sp>
        <p:nvSpPr>
          <p:cNvPr id="139" name="Text Box 17"/>
          <p:cNvSpPr txBox="1">
            <a:spLocks noChangeArrowheads="1"/>
          </p:cNvSpPr>
          <p:nvPr/>
        </p:nvSpPr>
        <p:spPr bwMode="auto">
          <a:xfrm>
            <a:off x="655894" y="3432024"/>
            <a:ext cx="3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</a:rPr>
              <a:t>2</a:t>
            </a:r>
            <a:endParaRPr lang="en-US" sz="2000" b="1" baseline="-25000">
              <a:solidFill>
                <a:srgbClr val="FFFF00"/>
              </a:solidFill>
            </a:endParaRPr>
          </a:p>
        </p:txBody>
      </p:sp>
      <p:sp>
        <p:nvSpPr>
          <p:cNvPr id="140" name="Text Box 17"/>
          <p:cNvSpPr txBox="1">
            <a:spLocks noChangeArrowheads="1"/>
          </p:cNvSpPr>
          <p:nvPr/>
        </p:nvSpPr>
        <p:spPr bwMode="auto">
          <a:xfrm>
            <a:off x="1194795" y="3415183"/>
            <a:ext cx="3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</a:rPr>
              <a:t>3</a:t>
            </a:r>
            <a:endParaRPr lang="en-US" sz="2000" b="1" baseline="-25000">
              <a:solidFill>
                <a:srgbClr val="FFFF00"/>
              </a:solidFill>
            </a:endParaRPr>
          </a:p>
        </p:txBody>
      </p:sp>
      <p:sp>
        <p:nvSpPr>
          <p:cNvPr id="141" name="Text Box 17"/>
          <p:cNvSpPr txBox="1">
            <a:spLocks noChangeArrowheads="1"/>
          </p:cNvSpPr>
          <p:nvPr/>
        </p:nvSpPr>
        <p:spPr bwMode="auto">
          <a:xfrm>
            <a:off x="1704784" y="3428061"/>
            <a:ext cx="3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</a:rPr>
              <a:t>4</a:t>
            </a:r>
            <a:endParaRPr lang="en-US" sz="2000" b="1" baseline="-25000">
              <a:solidFill>
                <a:srgbClr val="FFFF00"/>
              </a:solidFill>
            </a:endParaRPr>
          </a:p>
        </p:txBody>
      </p:sp>
      <p:sp>
        <p:nvSpPr>
          <p:cNvPr id="142" name="Text Box 17"/>
          <p:cNvSpPr txBox="1">
            <a:spLocks noChangeArrowheads="1"/>
          </p:cNvSpPr>
          <p:nvPr/>
        </p:nvSpPr>
        <p:spPr bwMode="auto">
          <a:xfrm>
            <a:off x="2234448" y="3427468"/>
            <a:ext cx="3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00"/>
                </a:solidFill>
              </a:rPr>
              <a:t>5</a:t>
            </a:r>
            <a:endParaRPr lang="en-US" sz="2000" b="1" baseline="-25000">
              <a:solidFill>
                <a:srgbClr val="FFFF00"/>
              </a:solidFill>
            </a:endParaRPr>
          </a:p>
        </p:txBody>
      </p:sp>
      <p:sp>
        <p:nvSpPr>
          <p:cNvPr id="143" name="Text Box 61"/>
          <p:cNvSpPr txBox="1">
            <a:spLocks noChangeArrowheads="1"/>
          </p:cNvSpPr>
          <p:nvPr/>
        </p:nvSpPr>
        <p:spPr bwMode="auto">
          <a:xfrm>
            <a:off x="3608510" y="2205533"/>
            <a:ext cx="4159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  <a:latin typeface="Arial" charset="0"/>
              </a:rPr>
              <a:t>14</a:t>
            </a:r>
            <a:endParaRPr lang="en-US" sz="1600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44" name="Text Box 61"/>
          <p:cNvSpPr txBox="1">
            <a:spLocks noChangeArrowheads="1"/>
          </p:cNvSpPr>
          <p:nvPr/>
        </p:nvSpPr>
        <p:spPr bwMode="auto">
          <a:xfrm>
            <a:off x="4751675" y="2180131"/>
            <a:ext cx="4159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  <a:latin typeface="Arial" charset="0"/>
              </a:rPr>
              <a:t>12</a:t>
            </a:r>
            <a:endParaRPr lang="en-US" sz="1600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45" name="Text Box 61"/>
          <p:cNvSpPr txBox="1">
            <a:spLocks noChangeArrowheads="1"/>
          </p:cNvSpPr>
          <p:nvPr/>
        </p:nvSpPr>
        <p:spPr bwMode="auto">
          <a:xfrm>
            <a:off x="6213310" y="2212153"/>
            <a:ext cx="4159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  <a:latin typeface="Arial" charset="0"/>
              </a:rPr>
              <a:t>14</a:t>
            </a:r>
            <a:endParaRPr lang="en-US" sz="1600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46" name="Text Box 61"/>
          <p:cNvSpPr txBox="1">
            <a:spLocks noChangeArrowheads="1"/>
          </p:cNvSpPr>
          <p:nvPr/>
        </p:nvSpPr>
        <p:spPr bwMode="auto">
          <a:xfrm>
            <a:off x="7356475" y="2186751"/>
            <a:ext cx="4159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rgbClr val="FFFF00"/>
                </a:solidFill>
                <a:latin typeface="Arial" charset="0"/>
              </a:rPr>
              <a:t>12</a:t>
            </a:r>
            <a:endParaRPr lang="en-US" sz="1600" baseline="-250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47" name="TextBox 146"/>
          <p:cNvSpPr txBox="1">
            <a:spLocks noChangeArrowheads="1"/>
          </p:cNvSpPr>
          <p:nvPr/>
        </p:nvSpPr>
        <p:spPr bwMode="auto">
          <a:xfrm>
            <a:off x="60278" y="3467745"/>
            <a:ext cx="9083721" cy="52322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động 2:Các </a:t>
            </a:r>
            <a:r>
              <a:rPr lang="en-US" sz="280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nhóm</a:t>
            </a:r>
            <a:r>
              <a:rPr lang="en-US" sz="2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thảo</a:t>
            </a:r>
            <a:r>
              <a:rPr lang="en-US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luận, vẽ </a:t>
            </a:r>
            <a:r>
              <a:rPr lang="en-US" sz="280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mạch</a:t>
            </a:r>
            <a:r>
              <a:rPr lang="en-US" sz="28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chỉnh</a:t>
            </a:r>
            <a:endParaRPr lang="en-US" sz="28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Up Arrow 2"/>
          <p:cNvSpPr/>
          <p:nvPr/>
        </p:nvSpPr>
        <p:spPr>
          <a:xfrm>
            <a:off x="159939" y="3440383"/>
            <a:ext cx="396876" cy="57626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Up Arrow 147"/>
          <p:cNvSpPr/>
          <p:nvPr/>
        </p:nvSpPr>
        <p:spPr>
          <a:xfrm>
            <a:off x="680639" y="3440383"/>
            <a:ext cx="396876" cy="57626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Up Arrow 148"/>
          <p:cNvSpPr/>
          <p:nvPr/>
        </p:nvSpPr>
        <p:spPr>
          <a:xfrm>
            <a:off x="1201339" y="3440383"/>
            <a:ext cx="396876" cy="57626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Action Button: Forward or Next 149">
            <a:hlinkClick r:id="rId14" action="ppaction://hlinksldjump" highlightClick="1"/>
          </p:cNvPr>
          <p:cNvSpPr/>
          <p:nvPr/>
        </p:nvSpPr>
        <p:spPr>
          <a:xfrm>
            <a:off x="8426596" y="6269223"/>
            <a:ext cx="550716" cy="48671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1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4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7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1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48148E-6 L 0.05694 1.48148E-6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000"/>
                            </p:stCondLst>
                            <p:childTnLst>
                              <p:par>
                                <p:cTn id="18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5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8148E-6 L 0.05695 1.48148E-6 " pathEditMode="relative" rAng="0" ptsTypes="AA">
                                      <p:cBhvr>
                                        <p:cTn id="212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0"/>
                            </p:stCondLst>
                            <p:childTnLst>
                              <p:par>
                                <p:cTn id="2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8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500"/>
                            </p:stCondLst>
                            <p:childTnLst>
                              <p:par>
                                <p:cTn id="2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0.05695 1.48148E-6 " pathEditMode="relative" rAng="0" ptsTypes="AA">
                                      <p:cBhvr>
                                        <p:cTn id="246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500"/>
                            </p:stCondLst>
                            <p:childTnLst>
                              <p:par>
                                <p:cTn id="24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6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4" grpId="0"/>
      <p:bldP spid="15" grpId="0"/>
      <p:bldP spid="33" grpId="0" animBg="1"/>
      <p:bldP spid="34" grpId="0" animBg="1"/>
      <p:bldP spid="44" grpId="0" animBg="1"/>
      <p:bldP spid="45" grpId="0" animBg="1"/>
      <p:bldP spid="46" grpId="0" animBg="1"/>
      <p:bldP spid="47" grpId="0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71" grpId="0" animBg="1"/>
      <p:bldP spid="88" grpId="0"/>
      <p:bldP spid="127" grpId="0" animBg="1"/>
      <p:bldP spid="129" grpId="0" animBg="1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 animBg="1"/>
      <p:bldP spid="147" grpId="1" animBg="1"/>
      <p:bldP spid="3" grpId="0" animBg="1"/>
      <p:bldP spid="3" grpId="1" animBg="1"/>
      <p:bldP spid="3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1022" y="197800"/>
            <a:ext cx="8888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FF0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 HỎI KIỂM TRA</a:t>
            </a:r>
            <a:endParaRPr lang="en-US" sz="3200" b="1" dirty="0">
              <a:solidFill>
                <a:srgbClr val="FFFF0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022" y="865805"/>
            <a:ext cx="888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 phương án đúng nhất cho từng câu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022" y="1620172"/>
            <a:ext cx="888850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Khi hệ thống điều khiển khí nén có n tầng, thì cụm đảo tầng sẽ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 bao nhiêu van đảo chiều ?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06400" lvl="0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– 1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van				b.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– 2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van</a:t>
            </a:r>
          </a:p>
          <a:p>
            <a:pPr marL="406400" lvl="0" algn="just">
              <a:spcBef>
                <a:spcPts val="300"/>
              </a:spcBef>
              <a:spcAft>
                <a:spcPts val="300"/>
              </a:spcAft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(n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3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van				d.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– 4) van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1022" y="4150875"/>
            <a:ext cx="888850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Ở trạng thái ban đầu, nguồn khí nén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 ở tầng thứ mấy ?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98513" lvl="0" indent="-392113" algn="just">
              <a:spcBef>
                <a:spcPts val="300"/>
              </a:spcBef>
              <a:spcAft>
                <a:spcPts val="300"/>
              </a:spcAft>
              <a:buFont typeface="+mj-lt"/>
              <a:buAutoNum type="alphaLcPeriod"/>
            </a:pP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 (n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1)			b. Tầng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–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06400" algn="just">
              <a:spcBef>
                <a:spcPts val="300"/>
              </a:spcBef>
              <a:spcAft>
                <a:spcPts val="300"/>
              </a:spcAft>
            </a:pP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Tầng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3)			d. Tầng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05617" y="2635622"/>
            <a:ext cx="453964" cy="4539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615499" y="5653234"/>
            <a:ext cx="453964" cy="4539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flipH="1">
            <a:off x="0" y="1353456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68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6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022" y="1526043"/>
            <a:ext cx="88885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Giả sử xi lanh được kí hiệu bằng những mẫu tự A, B, C, … khi xi lanh </a:t>
            </a:r>
            <a:r>
              <a:rPr lang="en-US" sz="2800" b="1" dirty="0">
                <a:solidFill>
                  <a:srgbClr val="FFFF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chạy ra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 kí hiệu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bằng dấu gì ?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Dấu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“+”				b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Dấu “-”</a:t>
            </a: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Dấu 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x”				d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Dấu “:”</a:t>
            </a:r>
          </a:p>
        </p:txBody>
      </p:sp>
      <p:sp>
        <p:nvSpPr>
          <p:cNvPr id="6" name="Oval 5"/>
          <p:cNvSpPr/>
          <p:nvPr/>
        </p:nvSpPr>
        <p:spPr>
          <a:xfrm>
            <a:off x="567695" y="2897093"/>
            <a:ext cx="453964" cy="4539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21022" y="197800"/>
            <a:ext cx="8888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FF0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 HỎI KIỂM TRA</a:t>
            </a:r>
            <a:endParaRPr lang="en-US" sz="3200" b="1" dirty="0">
              <a:solidFill>
                <a:srgbClr val="FFFF0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1022" y="865805"/>
            <a:ext cx="888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 phương án đúng nhất cho từng câu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flipH="1">
            <a:off x="0" y="1353456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1022" y="4116580"/>
            <a:ext cx="88885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 hệ thống khí nén được thiết kế theo tầng, sau khi nhấn nút Start, nguồn khí nén sẽ cung cấp cho tầng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 mấy ?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 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 nhất			b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Tầng thứ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Tầng thứ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d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Tầng thứ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(n-1)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80075" y="5489516"/>
            <a:ext cx="453964" cy="4539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5496" y="1655996"/>
            <a:ext cx="86472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Dựa theo biểu đồ trạng thái bên dưới, hệ thống sẽ được chia hợp lý nhất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 </a:t>
            </a:r>
            <a:r>
              <a:rPr lang="en-US" sz="2800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mấy tầng?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2 tầng</a:t>
            </a: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3 tầng</a:t>
            </a:r>
          </a:p>
          <a:p>
            <a:pPr marL="465138" lvl="0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4 tầng</a:t>
            </a:r>
          </a:p>
          <a:p>
            <a:pPr marL="465138"/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d. 5 tầng</a:t>
            </a:r>
          </a:p>
        </p:txBody>
      </p:sp>
      <p:sp>
        <p:nvSpPr>
          <p:cNvPr id="16" name="Oval 15"/>
          <p:cNvSpPr/>
          <p:nvPr/>
        </p:nvSpPr>
        <p:spPr>
          <a:xfrm>
            <a:off x="689102" y="3441210"/>
            <a:ext cx="453964" cy="45396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4064000" y="3098800"/>
            <a:ext cx="4945526" cy="353176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3689" y="5150545"/>
            <a:ext cx="38702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A+, B+, B-, A-, C+, C-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477227" y="5028639"/>
            <a:ext cx="524298" cy="7546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222879" y="5066739"/>
            <a:ext cx="524298" cy="7546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21022" y="197800"/>
            <a:ext cx="8888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FF0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 HỎI KIỂM TRA</a:t>
            </a:r>
            <a:endParaRPr lang="en-US" sz="3200" b="1" dirty="0">
              <a:solidFill>
                <a:srgbClr val="FFFF0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1022" y="865805"/>
            <a:ext cx="888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 phương án đúng nhất cho từng câu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 flipH="1">
            <a:off x="0" y="1353456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88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5496" y="1655996"/>
            <a:ext cx="86472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Dựa theo biểu đồ trạng thái bên dưới</a:t>
            </a:r>
            <a:r>
              <a:rPr lang="en-US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 tắc hành trình nào làm nhiệm vụ đảo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tầng ?</a:t>
            </a:r>
            <a:endParaRPr lang="en-US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5138" lvl="0"/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3200" baseline="-25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		b</a:t>
            </a:r>
            <a:r>
              <a:rPr lang="en-US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sz="3200" baseline="-25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5138" lvl="0"/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US" sz="3200" baseline="-25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		d</a:t>
            </a:r>
            <a:r>
              <a:rPr lang="en-US" sz="3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US" sz="3200" baseline="-250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756770" y="3086494"/>
            <a:ext cx="487736" cy="487736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21022" y="197800"/>
            <a:ext cx="8888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rgbClr val="FFFF0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 HỎI KIỂM TRA</a:t>
            </a:r>
            <a:endParaRPr lang="en-US" sz="3200" b="1" dirty="0">
              <a:solidFill>
                <a:srgbClr val="FFFF0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1022" y="865805"/>
            <a:ext cx="888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 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chọn phương án đúng nhất cho từng câu </a:t>
            </a:r>
            <a:r>
              <a:rPr lang="en-US" sz="2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 flipH="1">
            <a:off x="0" y="1353456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60"/>
          <p:cNvGrpSpPr>
            <a:grpSpLocks/>
          </p:cNvGrpSpPr>
          <p:nvPr/>
        </p:nvGrpSpPr>
        <p:grpSpPr bwMode="auto">
          <a:xfrm>
            <a:off x="2384802" y="2819293"/>
            <a:ext cx="3859704" cy="3734403"/>
            <a:chOff x="3084" y="1818"/>
            <a:chExt cx="2293" cy="2250"/>
          </a:xfrm>
        </p:grpSpPr>
        <p:sp>
          <p:nvSpPr>
            <p:cNvPr id="19" name="Line 4"/>
            <p:cNvSpPr>
              <a:spLocks noChangeShapeType="1"/>
            </p:cNvSpPr>
            <p:nvPr/>
          </p:nvSpPr>
          <p:spPr bwMode="auto">
            <a:xfrm flipV="1">
              <a:off x="3357" y="2612"/>
              <a:ext cx="519" cy="59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5"/>
            <p:cNvSpPr>
              <a:spLocks noChangeShapeType="1"/>
            </p:cNvSpPr>
            <p:nvPr/>
          </p:nvSpPr>
          <p:spPr bwMode="auto">
            <a:xfrm>
              <a:off x="3861" y="2613"/>
              <a:ext cx="506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4354" y="2612"/>
              <a:ext cx="517" cy="59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7"/>
            <p:cNvSpPr>
              <a:spLocks noChangeShapeType="1"/>
            </p:cNvSpPr>
            <p:nvPr/>
          </p:nvSpPr>
          <p:spPr bwMode="auto">
            <a:xfrm>
              <a:off x="4853" y="3206"/>
              <a:ext cx="524" cy="0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>
              <a:off x="3357" y="4064"/>
              <a:ext cx="504" cy="0"/>
            </a:xfrm>
            <a:prstGeom prst="line">
              <a:avLst/>
            </a:prstGeom>
            <a:noFill/>
            <a:ln w="76200">
              <a:solidFill>
                <a:srgbClr val="FF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9"/>
            <p:cNvSpPr>
              <a:spLocks noChangeShapeType="1"/>
            </p:cNvSpPr>
            <p:nvPr/>
          </p:nvSpPr>
          <p:spPr bwMode="auto">
            <a:xfrm flipV="1">
              <a:off x="3843" y="3498"/>
              <a:ext cx="541" cy="570"/>
            </a:xfrm>
            <a:prstGeom prst="line">
              <a:avLst/>
            </a:prstGeom>
            <a:noFill/>
            <a:ln w="76200">
              <a:solidFill>
                <a:srgbClr val="FF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10"/>
            <p:cNvSpPr>
              <a:spLocks noChangeShapeType="1"/>
            </p:cNvSpPr>
            <p:nvPr/>
          </p:nvSpPr>
          <p:spPr bwMode="auto">
            <a:xfrm>
              <a:off x="4367" y="3503"/>
              <a:ext cx="504" cy="0"/>
            </a:xfrm>
            <a:prstGeom prst="line">
              <a:avLst/>
            </a:prstGeom>
            <a:noFill/>
            <a:ln w="76200">
              <a:solidFill>
                <a:srgbClr val="FF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11"/>
            <p:cNvSpPr>
              <a:spLocks noChangeShapeType="1"/>
            </p:cNvSpPr>
            <p:nvPr/>
          </p:nvSpPr>
          <p:spPr bwMode="auto">
            <a:xfrm>
              <a:off x="4853" y="3502"/>
              <a:ext cx="524" cy="562"/>
            </a:xfrm>
            <a:prstGeom prst="line">
              <a:avLst/>
            </a:prstGeom>
            <a:noFill/>
            <a:ln w="76200">
              <a:solidFill>
                <a:srgbClr val="FF99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3198" y="2046"/>
              <a:ext cx="295" cy="272"/>
            </a:xfrm>
            <a:prstGeom prst="ellips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NI-Aptima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Aptima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9pPr>
            </a:lstStyle>
            <a:p>
              <a:endParaRPr lang="en-US"/>
            </a:p>
          </p:txBody>
        </p:sp>
        <p:sp>
          <p:nvSpPr>
            <p:cNvPr id="28" name="Line 13"/>
            <p:cNvSpPr>
              <a:spLocks noChangeShapeType="1"/>
            </p:cNvSpPr>
            <p:nvPr/>
          </p:nvSpPr>
          <p:spPr bwMode="auto">
            <a:xfrm flipV="1">
              <a:off x="3357" y="2182"/>
              <a:ext cx="0" cy="431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14"/>
            <p:cNvSpPr>
              <a:spLocks noChangeShapeType="1"/>
            </p:cNvSpPr>
            <p:nvPr/>
          </p:nvSpPr>
          <p:spPr bwMode="auto">
            <a:xfrm>
              <a:off x="3198" y="2182"/>
              <a:ext cx="295" cy="0"/>
            </a:xfrm>
            <a:prstGeom prst="line">
              <a:avLst/>
            </a:prstGeom>
            <a:noFill/>
            <a:ln w="9525">
              <a:solidFill>
                <a:srgbClr val="FFFF0B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3140" y="1818"/>
              <a:ext cx="528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Aptima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Aptima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400" b="1">
                  <a:solidFill>
                    <a:srgbClr val="FFFF0B"/>
                  </a:solidFill>
                </a:rPr>
                <a:t>Start</a:t>
              </a:r>
            </a:p>
          </p:txBody>
        </p:sp>
        <p:sp>
          <p:nvSpPr>
            <p:cNvPr id="31" name="Line 35"/>
            <p:cNvSpPr>
              <a:spLocks noChangeShapeType="1"/>
            </p:cNvSpPr>
            <p:nvPr/>
          </p:nvSpPr>
          <p:spPr bwMode="auto">
            <a:xfrm flipH="1">
              <a:off x="3742" y="2636"/>
              <a:ext cx="113" cy="2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36"/>
            <p:cNvSpPr>
              <a:spLocks noChangeShapeType="1"/>
            </p:cNvSpPr>
            <p:nvPr/>
          </p:nvSpPr>
          <p:spPr bwMode="auto">
            <a:xfrm>
              <a:off x="3742" y="2886"/>
              <a:ext cx="0" cy="9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37"/>
            <p:cNvSpPr>
              <a:spLocks noChangeShapeType="1"/>
            </p:cNvSpPr>
            <p:nvPr/>
          </p:nvSpPr>
          <p:spPr bwMode="auto">
            <a:xfrm>
              <a:off x="3742" y="3861"/>
              <a:ext cx="113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 Box 38"/>
            <p:cNvSpPr txBox="1">
              <a:spLocks noChangeArrowheads="1"/>
            </p:cNvSpPr>
            <p:nvPr/>
          </p:nvSpPr>
          <p:spPr bwMode="auto">
            <a:xfrm>
              <a:off x="4400" y="3223"/>
              <a:ext cx="289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Aptima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Aptima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FFFF0B"/>
                  </a:solidFill>
                </a:rPr>
                <a:t>b</a:t>
              </a:r>
              <a:r>
                <a:rPr lang="en-US" sz="28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35" name="Text Box 39"/>
            <p:cNvSpPr txBox="1">
              <a:spLocks noChangeArrowheads="1"/>
            </p:cNvSpPr>
            <p:nvPr/>
          </p:nvSpPr>
          <p:spPr bwMode="auto">
            <a:xfrm>
              <a:off x="3780" y="2300"/>
              <a:ext cx="335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Aptima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Aptima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FFFF0B"/>
                  </a:solidFill>
                </a:rPr>
                <a:t>a</a:t>
              </a:r>
              <a:r>
                <a:rPr lang="en-US" sz="2800" b="1" baseline="-25000">
                  <a:solidFill>
                    <a:srgbClr val="FFFF0B"/>
                  </a:solidFill>
                </a:rPr>
                <a:t>1</a:t>
              </a:r>
            </a:p>
          </p:txBody>
        </p:sp>
        <p:sp>
          <p:nvSpPr>
            <p:cNvPr id="36" name="Text Box 40"/>
            <p:cNvSpPr txBox="1">
              <a:spLocks noChangeArrowheads="1"/>
            </p:cNvSpPr>
            <p:nvPr/>
          </p:nvSpPr>
          <p:spPr bwMode="auto">
            <a:xfrm>
              <a:off x="4944" y="2906"/>
              <a:ext cx="30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NI-Aptima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NI-Aptima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NI-Aptima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NI-Aptima" pitchFamily="2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FFFF0B"/>
                  </a:solidFill>
                </a:rPr>
                <a:t>a</a:t>
              </a:r>
              <a:r>
                <a:rPr lang="en-US" sz="2800" b="1" baseline="-25000">
                  <a:solidFill>
                    <a:srgbClr val="FFFF0B"/>
                  </a:solidFill>
                </a:rPr>
                <a:t>0</a:t>
              </a:r>
            </a:p>
          </p:txBody>
        </p:sp>
        <p:sp>
          <p:nvSpPr>
            <p:cNvPr id="37" name="Line 41"/>
            <p:cNvSpPr>
              <a:spLocks noChangeShapeType="1"/>
            </p:cNvSpPr>
            <p:nvPr/>
          </p:nvSpPr>
          <p:spPr bwMode="auto">
            <a:xfrm flipH="1" flipV="1">
              <a:off x="4241" y="3339"/>
              <a:ext cx="113" cy="1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42"/>
            <p:cNvSpPr>
              <a:spLocks noChangeShapeType="1"/>
            </p:cNvSpPr>
            <p:nvPr/>
          </p:nvSpPr>
          <p:spPr bwMode="auto">
            <a:xfrm flipV="1">
              <a:off x="4241" y="2772"/>
              <a:ext cx="0" cy="56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43"/>
            <p:cNvSpPr>
              <a:spLocks noChangeShapeType="1"/>
            </p:cNvSpPr>
            <p:nvPr/>
          </p:nvSpPr>
          <p:spPr bwMode="auto">
            <a:xfrm flipV="1">
              <a:off x="4241" y="2636"/>
              <a:ext cx="113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44"/>
            <p:cNvSpPr>
              <a:spLocks noChangeShapeType="1"/>
            </p:cNvSpPr>
            <p:nvPr/>
          </p:nvSpPr>
          <p:spPr bwMode="auto">
            <a:xfrm flipH="1">
              <a:off x="4762" y="3203"/>
              <a:ext cx="91" cy="6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45"/>
            <p:cNvSpPr>
              <a:spLocks noChangeShapeType="1"/>
            </p:cNvSpPr>
            <p:nvPr/>
          </p:nvSpPr>
          <p:spPr bwMode="auto">
            <a:xfrm>
              <a:off x="4762" y="3271"/>
              <a:ext cx="0" cy="1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46"/>
            <p:cNvSpPr>
              <a:spLocks noChangeShapeType="1"/>
            </p:cNvSpPr>
            <p:nvPr/>
          </p:nvSpPr>
          <p:spPr bwMode="auto">
            <a:xfrm>
              <a:off x="4762" y="3385"/>
              <a:ext cx="91" cy="1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3" name="Group 47"/>
            <p:cNvGrpSpPr>
              <a:grpSpLocks/>
            </p:cNvGrpSpPr>
            <p:nvPr/>
          </p:nvGrpSpPr>
          <p:grpSpPr bwMode="auto">
            <a:xfrm>
              <a:off x="3084" y="2613"/>
              <a:ext cx="2293" cy="1452"/>
              <a:chOff x="3084" y="2614"/>
              <a:chExt cx="2293" cy="1452"/>
            </a:xfrm>
          </p:grpSpPr>
          <p:sp>
            <p:nvSpPr>
              <p:cNvPr id="44" name="Text Box 48"/>
              <p:cNvSpPr txBox="1">
                <a:spLocks noChangeArrowheads="1"/>
              </p:cNvSpPr>
              <p:nvPr/>
            </p:nvSpPr>
            <p:spPr bwMode="auto">
              <a:xfrm>
                <a:off x="3084" y="2817"/>
                <a:ext cx="204" cy="2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3200" b="1" smtClean="0">
                    <a:solidFill>
                      <a:srgbClr val="FFFF0B"/>
                    </a:solidFill>
                  </a:rPr>
                  <a:t>A</a:t>
                </a:r>
                <a:endParaRPr lang="en-US" sz="3200" b="1">
                  <a:solidFill>
                    <a:srgbClr val="FFFF0B"/>
                  </a:solidFill>
                </a:endParaRPr>
              </a:p>
            </p:txBody>
          </p:sp>
          <p:sp>
            <p:nvSpPr>
              <p:cNvPr id="45" name="Text Box 49"/>
              <p:cNvSpPr txBox="1">
                <a:spLocks noChangeArrowheads="1"/>
              </p:cNvSpPr>
              <p:nvPr/>
            </p:nvSpPr>
            <p:spPr bwMode="auto">
              <a:xfrm>
                <a:off x="3084" y="3679"/>
                <a:ext cx="204" cy="2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NI-Aptima" pitchFamily="2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sz="3200" b="1" smtClean="0">
                    <a:solidFill>
                      <a:srgbClr val="FFFF0B"/>
                    </a:solidFill>
                  </a:rPr>
                  <a:t>B</a:t>
                </a:r>
                <a:endParaRPr lang="en-US" sz="3200" b="1">
                  <a:solidFill>
                    <a:srgbClr val="FFFF0B"/>
                  </a:solidFill>
                </a:endParaRPr>
              </a:p>
            </p:txBody>
          </p:sp>
          <p:grpSp>
            <p:nvGrpSpPr>
              <p:cNvPr id="46" name="Group 50"/>
              <p:cNvGrpSpPr>
                <a:grpSpLocks/>
              </p:cNvGrpSpPr>
              <p:nvPr/>
            </p:nvGrpSpPr>
            <p:grpSpPr bwMode="auto">
              <a:xfrm>
                <a:off x="3356" y="2614"/>
                <a:ext cx="2021" cy="1452"/>
                <a:chOff x="3356" y="2613"/>
                <a:chExt cx="2021" cy="1452"/>
              </a:xfrm>
            </p:grpSpPr>
            <p:sp>
              <p:nvSpPr>
                <p:cNvPr id="47" name="Line 51"/>
                <p:cNvSpPr>
                  <a:spLocks noChangeShapeType="1"/>
                </p:cNvSpPr>
                <p:nvPr/>
              </p:nvSpPr>
              <p:spPr bwMode="auto">
                <a:xfrm>
                  <a:off x="3356" y="2614"/>
                  <a:ext cx="0" cy="1451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" name="Line 52"/>
                <p:cNvSpPr>
                  <a:spLocks noChangeShapeType="1"/>
                </p:cNvSpPr>
                <p:nvPr/>
              </p:nvSpPr>
              <p:spPr bwMode="auto">
                <a:xfrm>
                  <a:off x="3861" y="2613"/>
                  <a:ext cx="0" cy="1451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" name="Line 53"/>
                <p:cNvSpPr>
                  <a:spLocks noChangeShapeType="1"/>
                </p:cNvSpPr>
                <p:nvPr/>
              </p:nvSpPr>
              <p:spPr bwMode="auto">
                <a:xfrm>
                  <a:off x="4367" y="2613"/>
                  <a:ext cx="0" cy="1451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" name="Line 54"/>
                <p:cNvSpPr>
                  <a:spLocks noChangeShapeType="1"/>
                </p:cNvSpPr>
                <p:nvPr/>
              </p:nvSpPr>
              <p:spPr bwMode="auto">
                <a:xfrm>
                  <a:off x="4871" y="2613"/>
                  <a:ext cx="0" cy="1451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" name="Line 55"/>
                <p:cNvSpPr>
                  <a:spLocks noChangeShapeType="1"/>
                </p:cNvSpPr>
                <p:nvPr/>
              </p:nvSpPr>
              <p:spPr bwMode="auto">
                <a:xfrm>
                  <a:off x="5377" y="2613"/>
                  <a:ext cx="0" cy="1451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" name="Line 56"/>
                <p:cNvSpPr>
                  <a:spLocks noChangeShapeType="1"/>
                </p:cNvSpPr>
                <p:nvPr/>
              </p:nvSpPr>
              <p:spPr bwMode="auto">
                <a:xfrm>
                  <a:off x="3356" y="2614"/>
                  <a:ext cx="2021" cy="0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" name="Line 57"/>
                <p:cNvSpPr>
                  <a:spLocks noChangeShapeType="1"/>
                </p:cNvSpPr>
                <p:nvPr/>
              </p:nvSpPr>
              <p:spPr bwMode="auto">
                <a:xfrm>
                  <a:off x="3356" y="3207"/>
                  <a:ext cx="2021" cy="0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" name="Line 58"/>
                <p:cNvSpPr>
                  <a:spLocks noChangeShapeType="1"/>
                </p:cNvSpPr>
                <p:nvPr/>
              </p:nvSpPr>
              <p:spPr bwMode="auto">
                <a:xfrm>
                  <a:off x="3356" y="3504"/>
                  <a:ext cx="2021" cy="0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" name="Line 59"/>
                <p:cNvSpPr>
                  <a:spLocks noChangeShapeType="1"/>
                </p:cNvSpPr>
                <p:nvPr/>
              </p:nvSpPr>
              <p:spPr bwMode="auto">
                <a:xfrm>
                  <a:off x="3356" y="4065"/>
                  <a:ext cx="2021" cy="0"/>
                </a:xfrm>
                <a:prstGeom prst="line">
                  <a:avLst/>
                </a:prstGeom>
                <a:noFill/>
                <a:ln w="9525">
                  <a:solidFill>
                    <a:srgbClr val="FFFF0B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6" name="Text Box 40"/>
          <p:cNvSpPr txBox="1">
            <a:spLocks noChangeArrowheads="1"/>
          </p:cNvSpPr>
          <p:nvPr/>
        </p:nvSpPr>
        <p:spPr bwMode="auto">
          <a:xfrm>
            <a:off x="6172125" y="5956623"/>
            <a:ext cx="51171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VNI-Aptima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NI-Aptima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NI-Aptima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NI-Aptima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NI-Aptima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Aptima" pitchFamily="2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smtClean="0">
                <a:solidFill>
                  <a:srgbClr val="FFFF0B"/>
                </a:solidFill>
              </a:rPr>
              <a:t>b</a:t>
            </a:r>
            <a:r>
              <a:rPr lang="en-US" sz="2800" b="1" baseline="-25000" smtClean="0">
                <a:solidFill>
                  <a:srgbClr val="FFFF0B"/>
                </a:solidFill>
              </a:rPr>
              <a:t>0</a:t>
            </a:r>
            <a:endParaRPr lang="en-US" sz="2800" b="1" baseline="-25000">
              <a:solidFill>
                <a:srgbClr val="FFFF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21022" y="167242"/>
            <a:ext cx="88885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smtClean="0">
                <a:solidFill>
                  <a:srgbClr val="FFCC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CỦNG CỐ BÀI </a:t>
            </a:r>
            <a:endParaRPr lang="en-US" sz="4000" b="1" dirty="0">
              <a:solidFill>
                <a:srgbClr val="FFCC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99890" y="1634106"/>
            <a:ext cx="78338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“Trong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tầng, một xi lanh không thể vừa đi ra và vừa đi vào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.”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99890" y="4340103"/>
            <a:ext cx="7502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Công tắc hành trình nằm ở ranh giới 2 tầng làm nhiệm vụ đảo tầng.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99890" y="2987104"/>
            <a:ext cx="77264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Nếu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hệ thống có </a:t>
            </a:r>
            <a:r>
              <a:rPr lang="en-US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tầng, thì hệ đảo tầng sẽ có </a:t>
            </a:r>
            <a:r>
              <a:rPr lang="en-US" sz="28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n-1)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van đảo chiều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5/2.</a:t>
            </a:r>
            <a:endParaRPr lang="en-US" sz="2800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 flipH="1">
            <a:off x="0" y="889008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flipH="1" flipV="1">
            <a:off x="8958942" y="0"/>
            <a:ext cx="121919" cy="2712922"/>
            <a:chOff x="30480" y="1600202"/>
            <a:chExt cx="121919" cy="5257800"/>
          </a:xfrm>
        </p:grpSpPr>
        <p:sp>
          <p:nvSpPr>
            <p:cNvPr id="9" name="Rectangle 8"/>
            <p:cNvSpPr/>
            <p:nvPr/>
          </p:nvSpPr>
          <p:spPr>
            <a:xfrm rot="16200000">
              <a:off x="-2575560" y="4206242"/>
              <a:ext cx="5257800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5400000" flipV="1">
              <a:off x="-2062463" y="4643137"/>
              <a:ext cx="4384006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/>
          <p:cNvSpPr/>
          <p:nvPr/>
        </p:nvSpPr>
        <p:spPr>
          <a:xfrm rot="10800000" flipV="1">
            <a:off x="-26582" y="6019800"/>
            <a:ext cx="4114800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0800000" flipH="1" flipV="1">
            <a:off x="91440" y="6108434"/>
            <a:ext cx="7452360" cy="35687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0800000" flipV="1">
            <a:off x="5029200" y="994231"/>
            <a:ext cx="4114800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0480" y="1600202"/>
            <a:ext cx="121919" cy="5257800"/>
            <a:chOff x="30480" y="1600202"/>
            <a:chExt cx="121919" cy="5257800"/>
          </a:xfrm>
        </p:grpSpPr>
        <p:sp>
          <p:nvSpPr>
            <p:cNvPr id="15" name="Rectangle 14"/>
            <p:cNvSpPr/>
            <p:nvPr/>
          </p:nvSpPr>
          <p:spPr>
            <a:xfrm rot="16200000">
              <a:off x="-2575560" y="4206242"/>
              <a:ext cx="5257800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 rot="5400000" flipV="1">
              <a:off x="-2062463" y="4643137"/>
              <a:ext cx="4384006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22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64988" y="2472256"/>
            <a:ext cx="7611185" cy="738748"/>
            <a:chOff x="964988" y="2472256"/>
            <a:chExt cx="7611185" cy="738748"/>
          </a:xfrm>
        </p:grpSpPr>
        <p:sp>
          <p:nvSpPr>
            <p:cNvPr id="55" name="Rounded Rectangle 54"/>
            <p:cNvSpPr/>
            <p:nvPr/>
          </p:nvSpPr>
          <p:spPr>
            <a:xfrm>
              <a:off x="1358899" y="2563039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Các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ký hiệu dùng trong khí </a:t>
              </a: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964988" y="2472256"/>
              <a:ext cx="1194014" cy="738748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1017551" y="2588439"/>
              <a:ext cx="11994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1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64988" y="4159760"/>
            <a:ext cx="7611185" cy="772778"/>
            <a:chOff x="964988" y="4159760"/>
            <a:chExt cx="7611185" cy="772778"/>
          </a:xfrm>
        </p:grpSpPr>
        <p:sp>
          <p:nvSpPr>
            <p:cNvPr id="56" name="Rounded Rectangle 55"/>
            <p:cNvSpPr/>
            <p:nvPr/>
          </p:nvSpPr>
          <p:spPr>
            <a:xfrm>
              <a:off x="1358899" y="4244251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Phương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theo chu trình</a:t>
              </a:r>
              <a:endPara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964988" y="4159760"/>
              <a:ext cx="1194014" cy="772778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TextBox 41"/>
            <p:cNvSpPr txBox="1"/>
            <p:nvPr/>
          </p:nvSpPr>
          <p:spPr>
            <a:xfrm>
              <a:off x="1017550" y="4244594"/>
              <a:ext cx="11810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3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64987" y="3322324"/>
            <a:ext cx="7611186" cy="737994"/>
            <a:chOff x="964987" y="3322324"/>
            <a:chExt cx="7611186" cy="737994"/>
          </a:xfrm>
        </p:grpSpPr>
        <p:sp>
          <p:nvSpPr>
            <p:cNvPr id="57" name="Rounded Rectangle 56"/>
            <p:cNvSpPr/>
            <p:nvPr/>
          </p:nvSpPr>
          <p:spPr>
            <a:xfrm>
              <a:off x="1358899" y="3398625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Phương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bằng tay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964987" y="3322324"/>
              <a:ext cx="1194015" cy="737994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TextBox 44"/>
            <p:cNvSpPr txBox="1"/>
            <p:nvPr/>
          </p:nvSpPr>
          <p:spPr>
            <a:xfrm>
              <a:off x="1017550" y="3426666"/>
              <a:ext cx="10546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2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1791" y="5050867"/>
            <a:ext cx="7664382" cy="747493"/>
            <a:chOff x="911791" y="5009074"/>
            <a:chExt cx="7664382" cy="747493"/>
          </a:xfrm>
        </p:grpSpPr>
        <p:sp>
          <p:nvSpPr>
            <p:cNvPr id="58" name="Rounded Rectangle 57"/>
            <p:cNvSpPr/>
            <p:nvPr/>
          </p:nvSpPr>
          <p:spPr>
            <a:xfrm>
              <a:off x="1358899" y="5087748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Phương </a:t>
              </a:r>
              <a:r>
                <a:rPr lang="nl-NL" sz="24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theo tầng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964988" y="5009074"/>
              <a:ext cx="1194014" cy="747493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911791" y="5130182"/>
              <a:ext cx="13168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4</a:t>
              </a:r>
              <a:endPara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 flipH="1">
            <a:off x="0" y="13589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THIỆU 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1092199" y="799951"/>
            <a:ext cx="67102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Học phần</a:t>
            </a:r>
            <a:r>
              <a:rPr lang="en-US" sz="28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KỸ THUẬT ĐIỆN KHÍ NÉN</a:t>
            </a:r>
            <a:endParaRPr 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182087" y="1609879"/>
            <a:ext cx="8433014" cy="729550"/>
            <a:chOff x="266486" y="4987446"/>
            <a:chExt cx="8433014" cy="729550"/>
          </a:xfrm>
        </p:grpSpPr>
        <p:sp>
          <p:nvSpPr>
            <p:cNvPr id="62" name="Rounded Rectangle 61"/>
            <p:cNvSpPr/>
            <p:nvPr/>
          </p:nvSpPr>
          <p:spPr>
            <a:xfrm>
              <a:off x="389813" y="4987446"/>
              <a:ext cx="8309687" cy="72954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Thiết </a:t>
              </a:r>
              <a:r>
                <a:rPr lang="nl-NL" sz="24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lập hệ thống điều khiển bằng khí </a:t>
              </a:r>
              <a:r>
                <a:rPr lang="nl-NL" sz="2400" b="1" dirty="0" smtClean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nén</a:t>
              </a:r>
              <a:endParaRPr lang="en-US" sz="2400" b="1" dirty="0">
                <a:solidFill>
                  <a:srgbClr val="0000CC"/>
                </a:solidFill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266486" y="4987447"/>
              <a:ext cx="834671" cy="729549"/>
              <a:chOff x="266486" y="4987447"/>
              <a:chExt cx="834671" cy="729549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326313" y="4987447"/>
                <a:ext cx="729549" cy="729549"/>
              </a:xfrm>
              <a:prstGeom prst="ellips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5" name="TextBox 64"/>
              <p:cNvSpPr txBox="1"/>
              <p:nvPr/>
            </p:nvSpPr>
            <p:spPr>
              <a:xfrm>
                <a:off x="266486" y="5060402"/>
                <a:ext cx="834671" cy="52322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 smtClean="0">
                    <a:solidFill>
                      <a:srgbClr val="0000CC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C.4</a:t>
                </a:r>
                <a:endParaRPr lang="en-US" sz="2800" b="1" dirty="0">
                  <a:solidFill>
                    <a:srgbClr val="0000CC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911791" y="5031980"/>
            <a:ext cx="7664382" cy="747493"/>
            <a:chOff x="911791" y="5009074"/>
            <a:chExt cx="7664382" cy="747493"/>
          </a:xfrm>
        </p:grpSpPr>
        <p:sp>
          <p:nvSpPr>
            <p:cNvPr id="67" name="Rounded Rectangle 66"/>
            <p:cNvSpPr/>
            <p:nvPr/>
          </p:nvSpPr>
          <p:spPr>
            <a:xfrm>
              <a:off x="1358899" y="5087748"/>
              <a:ext cx="7217274" cy="57930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88333">
                  <a:schemeClr val="accent1">
                    <a:tint val="23500"/>
                    <a:satMod val="160000"/>
                  </a:schemeClr>
                </a:gs>
                <a:gs pos="53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just">
                <a:spcAft>
                  <a:spcPts val="0"/>
                </a:spcAft>
              </a:pPr>
              <a:r>
                <a:rPr lang="nl-NL" sz="24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      </a:t>
              </a:r>
              <a:r>
                <a:rPr lang="nl-NL" sz="24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Phương </a:t>
              </a:r>
              <a:r>
                <a:rPr lang="nl-NL" sz="24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pháp điều khiển theo tầng</a:t>
              </a:r>
              <a:endParaRPr 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964988" y="5009074"/>
              <a:ext cx="1194014" cy="747493"/>
            </a:xfrm>
            <a:prstGeom prst="ellips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TextBox 68"/>
            <p:cNvSpPr txBox="1"/>
            <p:nvPr/>
          </p:nvSpPr>
          <p:spPr>
            <a:xfrm>
              <a:off x="911791" y="5130182"/>
              <a:ext cx="13168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 4</a:t>
              </a:r>
              <a:endPara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2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2314593124"/>
              </p:ext>
            </p:extLst>
          </p:nvPr>
        </p:nvGraphicFramePr>
        <p:xfrm>
          <a:off x="1145070" y="1377794"/>
          <a:ext cx="6750701" cy="4655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Rounded Rectangle 24"/>
          <p:cNvSpPr/>
          <p:nvPr/>
        </p:nvSpPr>
        <p:spPr>
          <a:xfrm>
            <a:off x="1610338" y="2790758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953030" y="3101941"/>
            <a:ext cx="113737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 kì hoạt động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492634" y="1425220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5368498" y="2790758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4659404" y="5002021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2325020" y="5004202"/>
            <a:ext cx="2064601" cy="991971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400798" y="1773222"/>
            <a:ext cx="1346388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55633" y="4284116"/>
            <a:ext cx="1296545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953030" y="6204961"/>
            <a:ext cx="1246767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78173" y="4285959"/>
            <a:ext cx="1246847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CTHT 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5533" y="6157054"/>
            <a:ext cx="8888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Lưu ý: Tại 1 thời điểm, nguồn chỉ cung cấp cho 1 tầng</a:t>
            </a: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107576" y="764864"/>
            <a:ext cx="88885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Ở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thời điểm ban đầu, nguồn sẽ ở tầng thứ 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583526" y="1773222"/>
            <a:ext cx="991551" cy="461665"/>
          </a:xfrm>
          <a:prstGeom prst="rect">
            <a:avLst/>
          </a:prstGeom>
          <a:noFill/>
          <a:ln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</a:t>
            </a:r>
          </a:p>
        </p:txBody>
      </p:sp>
      <p:sp>
        <p:nvSpPr>
          <p:cNvPr id="38" name="Oval 37"/>
          <p:cNvSpPr/>
          <p:nvPr/>
        </p:nvSpPr>
        <p:spPr>
          <a:xfrm>
            <a:off x="3747509" y="2906870"/>
            <a:ext cx="1524858" cy="1524858"/>
          </a:xfrm>
          <a:prstGeom prst="ellipse">
            <a:avLst/>
          </a:prstGeom>
          <a:noFill/>
          <a:ln>
            <a:solidFill>
              <a:srgbClr val="33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21022" y="-6926"/>
            <a:ext cx="88885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dirty="0">
                <a:solidFill>
                  <a:srgbClr val="FFCC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TỔNG KẾT BÀI </a:t>
            </a:r>
          </a:p>
        </p:txBody>
      </p:sp>
      <p:sp>
        <p:nvSpPr>
          <p:cNvPr id="19" name="Rectangle 18"/>
          <p:cNvSpPr/>
          <p:nvPr/>
        </p:nvSpPr>
        <p:spPr>
          <a:xfrm flipH="1">
            <a:off x="0" y="627756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 flipH="1" flipV="1">
            <a:off x="8958942" y="14514"/>
            <a:ext cx="121919" cy="2712922"/>
            <a:chOff x="30480" y="1600202"/>
            <a:chExt cx="121919" cy="5257800"/>
          </a:xfrm>
        </p:grpSpPr>
        <p:sp>
          <p:nvSpPr>
            <p:cNvPr id="21" name="Rectangle 20"/>
            <p:cNvSpPr/>
            <p:nvPr/>
          </p:nvSpPr>
          <p:spPr>
            <a:xfrm rot="16200000">
              <a:off x="-2575560" y="4206242"/>
              <a:ext cx="5257800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 rot="5400000" flipV="1">
              <a:off x="-2062463" y="4643137"/>
              <a:ext cx="4384006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 23"/>
          <p:cNvSpPr/>
          <p:nvPr/>
        </p:nvSpPr>
        <p:spPr>
          <a:xfrm rot="10800000" flipV="1">
            <a:off x="5029200" y="703951"/>
            <a:ext cx="4114800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5" grpId="0" animBg="1"/>
      <p:bldP spid="25" grpId="1" animBg="1"/>
      <p:bldP spid="26" grpId="0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/>
      <p:bldP spid="36" grpId="0"/>
      <p:bldP spid="37" grpId="0" animBg="1"/>
      <p:bldP spid="37" grpId="1" animBg="1"/>
      <p:bldP spid="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08749" y="1058827"/>
            <a:ext cx="90949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ahoma" pitchFamily="34" charset="0"/>
                <a:cs typeface="Tahoma" pitchFamily="34" charset="0"/>
              </a:rPr>
              <a:t>Hãy </a:t>
            </a:r>
            <a:r>
              <a:rPr lang="en-US" sz="2800" dirty="0">
                <a:latin typeface="Tahoma" pitchFamily="34" charset="0"/>
                <a:cs typeface="Tahoma" pitchFamily="34" charset="0"/>
              </a:rPr>
              <a:t>thiết </a:t>
            </a:r>
            <a:r>
              <a:rPr lang="en-US" sz="2800" dirty="0" smtClean="0">
                <a:latin typeface="Tahoma" pitchFamily="34" charset="0"/>
                <a:cs typeface="Tahoma" pitchFamily="34" charset="0"/>
              </a:rPr>
              <a:t>lập mạch điều khiển của máy </a:t>
            </a:r>
            <a:r>
              <a:rPr lang="en-US" sz="2800" dirty="0">
                <a:latin typeface="Tahoma" pitchFamily="34" charset="0"/>
                <a:cs typeface="Tahoma" pitchFamily="34" charset="0"/>
              </a:rPr>
              <a:t>uốn sản phẩm</a:t>
            </a: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912326" y="100494"/>
            <a:ext cx="7772400" cy="588874"/>
          </a:xfrm>
          <a:prstGeom prst="rect">
            <a:avLst/>
          </a:prstGeom>
        </p:spPr>
        <p:txBody>
          <a:bodyPr/>
          <a:lstStyle/>
          <a:p>
            <a:pPr marR="9144" algn="ctr">
              <a:defRPr/>
            </a:pPr>
            <a:r>
              <a:rPr lang="en-US" sz="4000" b="1" dirty="0">
                <a:ln w="0"/>
                <a:solidFill>
                  <a:srgbClr val="00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TẬP VỀ NHÀ</a:t>
            </a:r>
          </a:p>
        </p:txBody>
      </p:sp>
      <p:sp>
        <p:nvSpPr>
          <p:cNvPr id="57" name="TextBox 56"/>
          <p:cNvSpPr txBox="1"/>
          <p:nvPr/>
        </p:nvSpPr>
        <p:spPr>
          <a:xfrm rot="2001122">
            <a:off x="5240715" y="2265735"/>
            <a:ext cx="1233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Xi lanh A</a:t>
            </a:r>
          </a:p>
        </p:txBody>
      </p:sp>
      <p:sp>
        <p:nvSpPr>
          <p:cNvPr id="58" name="TextBox 57"/>
          <p:cNvSpPr txBox="1"/>
          <p:nvPr/>
        </p:nvSpPr>
        <p:spPr>
          <a:xfrm rot="2546629">
            <a:off x="2971532" y="3062477"/>
            <a:ext cx="1233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Xi </a:t>
            </a:r>
            <a:r>
              <a:rPr lang="en-US" sz="2000" b="1" err="1">
                <a:solidFill>
                  <a:schemeClr val="bg1"/>
                </a:solidFill>
              </a:rPr>
              <a:t>lanh</a:t>
            </a:r>
            <a:r>
              <a:rPr lang="en-US" sz="2000" b="1">
                <a:solidFill>
                  <a:schemeClr val="bg1"/>
                </a:solidFill>
              </a:rPr>
              <a:t> B</a:t>
            </a:r>
          </a:p>
        </p:txBody>
      </p:sp>
      <p:sp>
        <p:nvSpPr>
          <p:cNvPr id="59" name="TextBox 58"/>
          <p:cNvSpPr txBox="1"/>
          <p:nvPr/>
        </p:nvSpPr>
        <p:spPr>
          <a:xfrm rot="19794269">
            <a:off x="2634422" y="4649805"/>
            <a:ext cx="1233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Xi </a:t>
            </a:r>
            <a:r>
              <a:rPr lang="en-US" sz="2000" b="1" err="1">
                <a:solidFill>
                  <a:schemeClr val="bg1"/>
                </a:solidFill>
              </a:rPr>
              <a:t>lanh</a:t>
            </a:r>
            <a:r>
              <a:rPr lang="en-US" sz="2000" b="1">
                <a:solidFill>
                  <a:schemeClr val="bg1"/>
                </a:solidFill>
              </a:rPr>
              <a:t> C</a:t>
            </a:r>
          </a:p>
        </p:txBody>
      </p:sp>
      <p:sp>
        <p:nvSpPr>
          <p:cNvPr id="10" name="Rectangle 9"/>
          <p:cNvSpPr/>
          <p:nvPr/>
        </p:nvSpPr>
        <p:spPr>
          <a:xfrm flipH="1">
            <a:off x="0" y="889008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flipV="1">
            <a:off x="57802" y="12161"/>
            <a:ext cx="121919" cy="2712922"/>
            <a:chOff x="30480" y="1600202"/>
            <a:chExt cx="121919" cy="5257800"/>
          </a:xfrm>
        </p:grpSpPr>
        <p:sp>
          <p:nvSpPr>
            <p:cNvPr id="12" name="Rectangle 11"/>
            <p:cNvSpPr/>
            <p:nvPr/>
          </p:nvSpPr>
          <p:spPr>
            <a:xfrm rot="16200000">
              <a:off x="-2575560" y="4206242"/>
              <a:ext cx="5257800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 rot="5400000" flipV="1">
              <a:off x="-2062463" y="4643137"/>
              <a:ext cx="4384006" cy="45719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 rot="10800000" flipV="1">
            <a:off x="0" y="984080"/>
            <a:ext cx="4114800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ung dung 0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2900" y="1812058"/>
            <a:ext cx="7096836" cy="479036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20503599">
            <a:off x="2937932" y="4021791"/>
            <a:ext cx="578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24598" y="2263419"/>
            <a:ext cx="48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9804" y="2782018"/>
            <a:ext cx="641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72927" y="1992528"/>
            <a:ext cx="3814441" cy="58887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R="9144" algn="ctr">
              <a:defRPr/>
            </a:pPr>
            <a:r>
              <a:rPr lang="en-US" sz="2800" b="1" smtClean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A+ B+ B- A- C+ C-</a:t>
            </a:r>
            <a:endParaRPr lang="en-US" sz="2800" b="1">
              <a:ln w="0"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2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237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53" grpId="0"/>
      <p:bldP spid="54" grpId="0"/>
      <p:bldP spid="57" grpId="0"/>
      <p:bldP spid="58" grpId="0"/>
      <p:bldP spid="59" grpId="0"/>
      <p:bldP spid="16" grpId="0"/>
      <p:bldP spid="17" grpId="0"/>
      <p:bldP spid="18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Process 2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gradFill>
            <a:gsLst>
              <a:gs pos="0">
                <a:srgbClr val="66FFFF"/>
              </a:gs>
              <a:gs pos="37000">
                <a:schemeClr val="tx2">
                  <a:lumMod val="60000"/>
                  <a:lumOff val="40000"/>
                </a:schemeClr>
              </a:gs>
              <a:gs pos="95000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86124" y="2008135"/>
            <a:ext cx="8444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CHÂN </a:t>
            </a:r>
            <a:r>
              <a:rPr lang="en-US" sz="32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THÀNH CẢM ƠN </a:t>
            </a:r>
            <a:endParaRPr lang="en-US" sz="3200" b="1" dirty="0" smtClean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3200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QUÝ THẦY CÔ ĐÃ CHÚ Ý LẮNG NGHE</a:t>
            </a:r>
            <a:endParaRPr lang="en-US" sz="3200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8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 phong hoan chinh 04-4-2016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1079" y="528864"/>
            <a:ext cx="7831209" cy="5901737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88570" y="0"/>
            <a:ext cx="68362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Mô phỏng hoạt động của mạch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Donut 4">
            <a:hlinkClick r:id="rId5" action="ppaction://hlinksldjump"/>
          </p:cNvPr>
          <p:cNvSpPr/>
          <p:nvPr/>
        </p:nvSpPr>
        <p:spPr>
          <a:xfrm>
            <a:off x="8422288" y="6141491"/>
            <a:ext cx="578219" cy="578219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0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8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8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1865" y="739168"/>
            <a:ext cx="74041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Những nội dung học sinh đã được học</a:t>
            </a:r>
            <a:endParaRPr lang="en-US" sz="2800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1865" y="1509706"/>
            <a:ext cx="844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Xây dựng biểu đồ trạng thái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1865" y="2454037"/>
            <a:ext cx="75931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Hoạt động của các van đảo chiều</a:t>
            </a:r>
            <a:endParaRPr lang="en-US" sz="28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1865" y="3375577"/>
            <a:ext cx="844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 động của các công tắc hành trình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1865" y="4333086"/>
            <a:ext cx="84402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Xác định được các tín hiệu điều khiển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374" y="3115961"/>
            <a:ext cx="2413328" cy="15656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374" y="4122972"/>
            <a:ext cx="2419048" cy="14666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571" y="4815246"/>
            <a:ext cx="2676129" cy="1915753"/>
          </a:xfrm>
          <a:prstGeom prst="rect">
            <a:avLst/>
          </a:prstGeo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THIỆU </a:t>
            </a:r>
          </a:p>
        </p:txBody>
      </p:sp>
      <p:sp>
        <p:nvSpPr>
          <p:cNvPr id="16" name="Rectangle 15"/>
          <p:cNvSpPr/>
          <p:nvPr/>
        </p:nvSpPr>
        <p:spPr>
          <a:xfrm flipH="1">
            <a:off x="0" y="1264928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75" y="1509706"/>
            <a:ext cx="28003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32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6182" y="1348350"/>
            <a:ext cx="54266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Phương pháp sư phạm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44599" y="1906476"/>
            <a:ext cx="49403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Thuyết trình, nêu vấn đề, </a:t>
            </a:r>
            <a:endParaRPr lang="en-US" sz="28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Thảo 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luận nhóm, vấn 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đáp.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6182" y="3316074"/>
            <a:ext cx="64172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Đồ dùng, trang thiết bị dạy học</a:t>
            </a:r>
          </a:p>
        </p:txBody>
      </p:sp>
      <p:sp>
        <p:nvSpPr>
          <p:cNvPr id="5" name="Rectangle 4"/>
          <p:cNvSpPr/>
          <p:nvPr/>
        </p:nvSpPr>
        <p:spPr>
          <a:xfrm>
            <a:off x="1244599" y="3904775"/>
            <a:ext cx="73914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Bảng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phấn, </a:t>
            </a: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máy chiếu, máy vi 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en-US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 trình, phiếu học tập, phiếu kiểm tra</a:t>
            </a:r>
            <a:r>
              <a:rPr lang="en-US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flipH="1">
            <a:off x="0" y="736600"/>
            <a:ext cx="9144000" cy="45719"/>
          </a:xfrm>
          <a:prstGeom prst="rect">
            <a:avLst/>
          </a:prstGeom>
          <a:gradFill>
            <a:gsLst>
              <a:gs pos="0">
                <a:srgbClr val="FFFF00"/>
              </a:gs>
              <a:gs pos="30000">
                <a:srgbClr val="0000CC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91189" y="114644"/>
            <a:ext cx="60743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GIỚI THIỆU 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524500"/>
            <a:ext cx="6934200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1" y="5410200"/>
            <a:ext cx="5257800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6200000">
            <a:off x="-2584643" y="4172145"/>
            <a:ext cx="5367410" cy="4572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6200000">
            <a:off x="-1635586" y="5018865"/>
            <a:ext cx="3682649" cy="45719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4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96250">
              <a:srgbClr val="FFFFFF"/>
            </a:gs>
            <a:gs pos="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910448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KÍNH CHÚC HỘI THI GIÁO VIÊN DẠY GIỎI </a:t>
            </a:r>
          </a:p>
          <a:p>
            <a:pPr algn="ctr"/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HỌC 2015 – 2016 </a:t>
            </a:r>
          </a:p>
          <a:p>
            <a:pPr algn="ctr"/>
            <a:r>
              <a:rPr lang="en-US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THÀNH CÔNG TỐT ĐẸP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201894"/>
            <a:ext cx="2955544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7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69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7715" y="358775"/>
            <a:ext cx="87666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KIỂM </a:t>
            </a:r>
            <a:r>
              <a:rPr lang="en-US" sz="28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TRA BÀI CŨ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57786" y="1003018"/>
            <a:ext cx="832495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hãy trình </a:t>
            </a:r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bày nguyên lý hoạt động của </a:t>
            </a:r>
            <a:endParaRPr lang="en-US" sz="3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van đảo chiều 5/2</a:t>
            </a:r>
            <a:r>
              <a:rPr lang="en-US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693" y="2511722"/>
            <a:ext cx="6257471" cy="348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7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7715" y="358775"/>
            <a:ext cx="87666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KiỂM TRA BÀI CŨ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17715" y="1003018"/>
            <a:ext cx="876662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 hãy trình 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bày nguyên lý hoạt động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công tắc hành trình </a:t>
            </a:r>
            <a:r>
              <a:rPr lang="en-US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 :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844" y="2456674"/>
            <a:ext cx="5816370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8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8967</TotalTime>
  <Words>1561</Words>
  <Application>Microsoft Office PowerPoint</Application>
  <PresentationFormat>On-screen Show (4:3)</PresentationFormat>
  <Paragraphs>302</Paragraphs>
  <Slides>34</Slides>
  <Notes>27</Notes>
  <HiddenSlides>0</HiddenSlides>
  <MMClips>7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Arial</vt:lpstr>
      <vt:lpstr>Calibri</vt:lpstr>
      <vt:lpstr>Consolas</vt:lpstr>
      <vt:lpstr>Corbel</vt:lpstr>
      <vt:lpstr>Tahoma</vt:lpstr>
      <vt:lpstr>Times New Roman</vt:lpstr>
      <vt:lpstr>VNI-Aptima</vt:lpstr>
      <vt:lpstr>Wingdings</vt:lpstr>
      <vt:lpstr>Wingdings 2</vt:lpstr>
      <vt:lpstr>Wingdings 3</vt:lpstr>
      <vt:lpstr>Metro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Nguyên lý hoạt động của  van đảo chiều 5/2</vt:lpstr>
      <vt:lpstr>Nguyên lý hoạt động của  công tắc hành trình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SPKT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SPKT</dc:creator>
  <cp:lastModifiedBy>SONY</cp:lastModifiedBy>
  <cp:revision>888</cp:revision>
  <dcterms:created xsi:type="dcterms:W3CDTF">2006-04-14T17:16:41Z</dcterms:created>
  <dcterms:modified xsi:type="dcterms:W3CDTF">2016-05-15T12:48:04Z</dcterms:modified>
</cp:coreProperties>
</file>